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4"/>
  </p:notesMasterIdLst>
  <p:handoutMasterIdLst>
    <p:handoutMasterId r:id="rId35"/>
  </p:handoutMasterIdLst>
  <p:sldIdLst>
    <p:sldId id="256" r:id="rId2"/>
    <p:sldId id="257" r:id="rId3"/>
    <p:sldId id="258" r:id="rId4"/>
    <p:sldId id="288" r:id="rId5"/>
    <p:sldId id="287" r:id="rId6"/>
    <p:sldId id="286" r:id="rId7"/>
    <p:sldId id="259" r:id="rId8"/>
    <p:sldId id="260" r:id="rId9"/>
    <p:sldId id="261" r:id="rId10"/>
    <p:sldId id="262" r:id="rId11"/>
    <p:sldId id="263" r:id="rId12"/>
    <p:sldId id="264" r:id="rId13"/>
    <p:sldId id="265" r:id="rId14"/>
    <p:sldId id="266" r:id="rId15"/>
    <p:sldId id="267" r:id="rId16"/>
    <p:sldId id="268" r:id="rId17"/>
    <p:sldId id="290" r:id="rId18"/>
    <p:sldId id="269" r:id="rId19"/>
    <p:sldId id="270" r:id="rId20"/>
    <p:sldId id="271" r:id="rId21"/>
    <p:sldId id="272" r:id="rId22"/>
    <p:sldId id="273" r:id="rId23"/>
    <p:sldId id="274" r:id="rId24"/>
    <p:sldId id="275" r:id="rId25"/>
    <p:sldId id="276" r:id="rId26"/>
    <p:sldId id="277" r:id="rId27"/>
    <p:sldId id="279" r:id="rId28"/>
    <p:sldId id="280" r:id="rId29"/>
    <p:sldId id="281" r:id="rId30"/>
    <p:sldId id="282" r:id="rId31"/>
    <p:sldId id="283" r:id="rId32"/>
    <p:sldId id="2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666666"/>
    <a:srgbClr val="D70925"/>
    <a:srgbClr val="E31837"/>
    <a:srgbClr val="CCCC00"/>
    <a:srgbClr val="CF3939"/>
    <a:srgbClr val="E31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A4861F-D05E-430D-84AB-813872AEE2B5}" v="18" dt="2019-05-07T10:45:08.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8546" autoAdjust="0"/>
  </p:normalViewPr>
  <p:slideViewPr>
    <p:cSldViewPr snapToGrid="0">
      <p:cViewPr varScale="1">
        <p:scale>
          <a:sx n="97" d="100"/>
          <a:sy n="97" d="100"/>
        </p:scale>
        <p:origin x="882" y="90"/>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3492" y="-96"/>
      </p:cViewPr>
      <p:guideLst>
        <p:guide orient="horz" pos="2880"/>
        <p:guide pos="2160"/>
      </p:guideLst>
    </p:cSldViewPr>
  </p:notesViewPr>
  <p:gridSpacing cx="360045" cy="36004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TWRIGHT Yvan" userId="b4f15984-3552-45ad-b2fc-ce20bee9039c" providerId="ADAL" clId="{B68726F5-EA6E-49D8-AC09-267D63735700}"/>
    <pc:docChg chg="custSel delSld modSld">
      <pc:chgData name="CARTWRIGHT Yvan" userId="b4f15984-3552-45ad-b2fc-ce20bee9039c" providerId="ADAL" clId="{B68726F5-EA6E-49D8-AC09-267D63735700}" dt="2019-05-07T10:51:38.007" v="338" actId="20577"/>
      <pc:docMkLst>
        <pc:docMk/>
      </pc:docMkLst>
      <pc:sldChg chg="modSp">
        <pc:chgData name="CARTWRIGHT Yvan" userId="b4f15984-3552-45ad-b2fc-ce20bee9039c" providerId="ADAL" clId="{B68726F5-EA6E-49D8-AC09-267D63735700}" dt="2019-05-07T10:31:13.157" v="9" actId="20577"/>
        <pc:sldMkLst>
          <pc:docMk/>
          <pc:sldMk cId="2222854197" sldId="256"/>
        </pc:sldMkLst>
        <pc:spChg chg="mod">
          <ac:chgData name="CARTWRIGHT Yvan" userId="b4f15984-3552-45ad-b2fc-ce20bee9039c" providerId="ADAL" clId="{B68726F5-EA6E-49D8-AC09-267D63735700}" dt="2019-05-07T10:31:13.157" v="9" actId="20577"/>
          <ac:spMkLst>
            <pc:docMk/>
            <pc:sldMk cId="2222854197" sldId="256"/>
            <ac:spMk id="3" creationId="{00000000-0000-0000-0000-000000000000}"/>
          </ac:spMkLst>
        </pc:spChg>
      </pc:sldChg>
      <pc:sldChg chg="modSp">
        <pc:chgData name="CARTWRIGHT Yvan" userId="b4f15984-3552-45ad-b2fc-ce20bee9039c" providerId="ADAL" clId="{B68726F5-EA6E-49D8-AC09-267D63735700}" dt="2019-05-07T10:32:06.884" v="17" actId="20577"/>
        <pc:sldMkLst>
          <pc:docMk/>
          <pc:sldMk cId="4097945215" sldId="257"/>
        </pc:sldMkLst>
        <pc:spChg chg="mod">
          <ac:chgData name="CARTWRIGHT Yvan" userId="b4f15984-3552-45ad-b2fc-ce20bee9039c" providerId="ADAL" clId="{B68726F5-EA6E-49D8-AC09-267D63735700}" dt="2019-05-07T10:32:06.884" v="17" actId="20577"/>
          <ac:spMkLst>
            <pc:docMk/>
            <pc:sldMk cId="4097945215" sldId="257"/>
            <ac:spMk id="2" creationId="{00000000-0000-0000-0000-000000000000}"/>
          </ac:spMkLst>
        </pc:spChg>
      </pc:sldChg>
      <pc:sldChg chg="modSp modAnim">
        <pc:chgData name="CARTWRIGHT Yvan" userId="b4f15984-3552-45ad-b2fc-ce20bee9039c" providerId="ADAL" clId="{B68726F5-EA6E-49D8-AC09-267D63735700}" dt="2019-05-07T10:33:08.259" v="35" actId="20577"/>
        <pc:sldMkLst>
          <pc:docMk/>
          <pc:sldMk cId="2058397858" sldId="270"/>
        </pc:sldMkLst>
        <pc:spChg chg="mod">
          <ac:chgData name="CARTWRIGHT Yvan" userId="b4f15984-3552-45ad-b2fc-ce20bee9039c" providerId="ADAL" clId="{B68726F5-EA6E-49D8-AC09-267D63735700}" dt="2019-05-07T10:33:08.259" v="35" actId="20577"/>
          <ac:spMkLst>
            <pc:docMk/>
            <pc:sldMk cId="2058397858" sldId="270"/>
            <ac:spMk id="6" creationId="{00000000-0000-0000-0000-000000000000}"/>
          </ac:spMkLst>
        </pc:spChg>
      </pc:sldChg>
      <pc:sldChg chg="del">
        <pc:chgData name="CARTWRIGHT Yvan" userId="b4f15984-3552-45ad-b2fc-ce20bee9039c" providerId="ADAL" clId="{B68726F5-EA6E-49D8-AC09-267D63735700}" dt="2019-05-07T10:34:27.483" v="36" actId="2696"/>
        <pc:sldMkLst>
          <pc:docMk/>
          <pc:sldMk cId="2269886463" sldId="285"/>
        </pc:sldMkLst>
      </pc:sldChg>
      <pc:sldChg chg="del">
        <pc:chgData name="CARTWRIGHT Yvan" userId="b4f15984-3552-45ad-b2fc-ce20bee9039c" providerId="ADAL" clId="{B68726F5-EA6E-49D8-AC09-267D63735700}" dt="2019-05-07T10:32:22.695" v="18" actId="2696"/>
        <pc:sldMkLst>
          <pc:docMk/>
          <pc:sldMk cId="3491519508" sldId="289"/>
        </pc:sldMkLst>
      </pc:sldChg>
      <pc:sldChg chg="addSp delSp modSp">
        <pc:chgData name="CARTWRIGHT Yvan" userId="b4f15984-3552-45ad-b2fc-ce20bee9039c" providerId="ADAL" clId="{B68726F5-EA6E-49D8-AC09-267D63735700}" dt="2019-05-07T10:51:38.007" v="338" actId="20577"/>
        <pc:sldMkLst>
          <pc:docMk/>
          <pc:sldMk cId="185490481" sldId="290"/>
        </pc:sldMkLst>
        <pc:spChg chg="mod">
          <ac:chgData name="CARTWRIGHT Yvan" userId="b4f15984-3552-45ad-b2fc-ce20bee9039c" providerId="ADAL" clId="{B68726F5-EA6E-49D8-AC09-267D63735700}" dt="2019-05-07T10:45:42.788" v="84" actId="20577"/>
          <ac:spMkLst>
            <pc:docMk/>
            <pc:sldMk cId="185490481" sldId="290"/>
            <ac:spMk id="7" creationId="{00000000-0000-0000-0000-000000000000}"/>
          </ac:spMkLst>
        </pc:spChg>
        <pc:spChg chg="mod">
          <ac:chgData name="CARTWRIGHT Yvan" userId="b4f15984-3552-45ad-b2fc-ce20bee9039c" providerId="ADAL" clId="{B68726F5-EA6E-49D8-AC09-267D63735700}" dt="2019-05-07T10:46:30.697" v="168" actId="6549"/>
          <ac:spMkLst>
            <pc:docMk/>
            <pc:sldMk cId="185490481" sldId="290"/>
            <ac:spMk id="8" creationId="{00000000-0000-0000-0000-000000000000}"/>
          </ac:spMkLst>
        </pc:spChg>
        <pc:spChg chg="mod">
          <ac:chgData name="CARTWRIGHT Yvan" userId="b4f15984-3552-45ad-b2fc-ce20bee9039c" providerId="ADAL" clId="{B68726F5-EA6E-49D8-AC09-267D63735700}" dt="2019-05-07T10:51:38.007" v="338" actId="20577"/>
          <ac:spMkLst>
            <pc:docMk/>
            <pc:sldMk cId="185490481" sldId="290"/>
            <ac:spMk id="9" creationId="{00000000-0000-0000-0000-000000000000}"/>
          </ac:spMkLst>
        </pc:spChg>
        <pc:spChg chg="mod">
          <ac:chgData name="CARTWRIGHT Yvan" userId="b4f15984-3552-45ad-b2fc-ce20bee9039c" providerId="ADAL" clId="{B68726F5-EA6E-49D8-AC09-267D63735700}" dt="2019-05-07T10:50:29.392" v="333" actId="14100"/>
          <ac:spMkLst>
            <pc:docMk/>
            <pc:sldMk cId="185490481" sldId="290"/>
            <ac:spMk id="10" creationId="{00000000-0000-0000-0000-000000000000}"/>
          </ac:spMkLst>
        </pc:spChg>
        <pc:picChg chg="add mod">
          <ac:chgData name="CARTWRIGHT Yvan" userId="b4f15984-3552-45ad-b2fc-ce20bee9039c" providerId="ADAL" clId="{B68726F5-EA6E-49D8-AC09-267D63735700}" dt="2019-05-07T10:45:13.603" v="40" actId="1076"/>
          <ac:picMkLst>
            <pc:docMk/>
            <pc:sldMk cId="185490481" sldId="290"/>
            <ac:picMk id="5" creationId="{F8AA790F-EF6F-4D6F-8859-443442E5FA5D}"/>
          </ac:picMkLst>
        </pc:picChg>
        <pc:picChg chg="del">
          <ac:chgData name="CARTWRIGHT Yvan" userId="b4f15984-3552-45ad-b2fc-ce20bee9039c" providerId="ADAL" clId="{B68726F5-EA6E-49D8-AC09-267D63735700}" dt="2019-05-07T10:45:06.679" v="37" actId="478"/>
          <ac:picMkLst>
            <pc:docMk/>
            <pc:sldMk cId="185490481" sldId="290"/>
            <ac:picMk id="6146"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BA3EAA0-42D0-44C3-88A3-2DD2E0506822}" type="datetimeFigureOut">
              <a:rPr lang="en-GB" smtClean="0"/>
              <a:t>07/05/2019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5A16E9-C67C-46CC-B1F4-B4D9263C9D5A}" type="slidenum">
              <a:rPr lang="en-GB" smtClean="0"/>
              <a:t>‹#›</a:t>
            </a:fld>
            <a:endParaRPr lang="en-GB"/>
          </a:p>
        </p:txBody>
      </p:sp>
    </p:spTree>
    <p:extLst>
      <p:ext uri="{BB962C8B-B14F-4D97-AF65-F5344CB8AC3E}">
        <p14:creationId xmlns:p14="http://schemas.microsoft.com/office/powerpoint/2010/main" val="2786957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63A6A9-F7FB-40F9-A6EF-D79566C0BDEC}" type="datetimeFigureOut">
              <a:rPr lang="en-GB" smtClean="0"/>
              <a:t>07/05/2019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8F6583-F9F8-4635-95FE-FC57EE1259B8}" type="slidenum">
              <a:rPr lang="en-GB" smtClean="0"/>
              <a:t>‹#›</a:t>
            </a:fld>
            <a:endParaRPr lang="en-GB"/>
          </a:p>
        </p:txBody>
      </p:sp>
    </p:spTree>
    <p:extLst>
      <p:ext uri="{BB962C8B-B14F-4D97-AF65-F5344CB8AC3E}">
        <p14:creationId xmlns:p14="http://schemas.microsoft.com/office/powerpoint/2010/main" val="364516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58F6583-F9F8-4635-95FE-FC57EE1259B8}" type="slidenum">
              <a:rPr lang="en-GB" smtClean="0"/>
              <a:t>1</a:t>
            </a:fld>
            <a:endParaRPr lang="en-GB"/>
          </a:p>
        </p:txBody>
      </p:sp>
    </p:spTree>
    <p:extLst>
      <p:ext uri="{BB962C8B-B14F-4D97-AF65-F5344CB8AC3E}">
        <p14:creationId xmlns:p14="http://schemas.microsoft.com/office/powerpoint/2010/main" val="2789986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 y="2863631"/>
            <a:ext cx="10027920" cy="646331"/>
          </a:xfrm>
          <a:solidFill>
            <a:schemeClr val="accent1"/>
          </a:solidFill>
        </p:spPr>
        <p:txBody>
          <a:bodyPr wrap="none" lIns="90000" anchor="b">
            <a:spAutoFit/>
          </a:bodyPr>
          <a:lstStyle>
            <a:lvl1pPr algn="l">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endParaRPr lang="en-GB" dirty="0"/>
          </a:p>
        </p:txBody>
      </p:sp>
      <p:sp>
        <p:nvSpPr>
          <p:cNvPr id="3" name="Subtitle 2"/>
          <p:cNvSpPr>
            <a:spLocks noGrp="1"/>
          </p:cNvSpPr>
          <p:nvPr>
            <p:ph type="subTitle" idx="1" hasCustomPrompt="1"/>
          </p:nvPr>
        </p:nvSpPr>
        <p:spPr>
          <a:xfrm>
            <a:off x="648393" y="3602038"/>
            <a:ext cx="3961213" cy="414044"/>
          </a:xfrm>
          <a:solidFill>
            <a:schemeClr val="bg1"/>
          </a:solidFill>
        </p:spPr>
        <p:txBody>
          <a:bodyPr wrap="none">
            <a:spAutoFit/>
          </a:bodyPr>
          <a:lstStyle>
            <a:lvl1pPr marL="0" indent="0" algn="l">
              <a:buNone/>
              <a:tabLst>
                <a:tab pos="1346200" algn="l"/>
              </a:tabLst>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r>
              <a:rPr lang="en-US"/>
              <a:t>Basic C# Syntax</a:t>
            </a:r>
            <a:endParaRPr lang="en-GB"/>
          </a:p>
        </p:txBody>
      </p:sp>
      <p:sp>
        <p:nvSpPr>
          <p:cNvPr id="5" name="Footer Placeholder 4"/>
          <p:cNvSpPr>
            <a:spLocks noGrp="1"/>
          </p:cNvSpPr>
          <p:nvPr>
            <p:ph type="ftr" sz="quarter" idx="11"/>
          </p:nvPr>
        </p:nvSpPr>
        <p:spPr/>
        <p:txBody>
          <a:bodyPr/>
          <a:lstStyle/>
          <a:p>
            <a:r>
              <a:rPr lang="en-GB"/>
              <a:t>Dr Yvan Cartwright</a:t>
            </a:r>
            <a:endParaRPr lang="en-GB" dirty="0"/>
          </a:p>
        </p:txBody>
      </p:sp>
      <p:sp>
        <p:nvSpPr>
          <p:cNvPr id="13" name="Slide Number Placeholder 5"/>
          <p:cNvSpPr>
            <a:spLocks noGrp="1"/>
          </p:cNvSpPr>
          <p:nvPr>
            <p:ph type="sldNum" sz="quarter" idx="12"/>
          </p:nvPr>
        </p:nvSpPr>
        <p:spPr>
          <a:xfrm>
            <a:off x="8610616" y="6355885"/>
            <a:ext cx="2743200" cy="365125"/>
          </a:xfrm>
        </p:spPr>
        <p:txBody>
          <a:bodyPr/>
          <a:lstStyle/>
          <a:p>
            <a:fld id="{21C5D830-FC1E-4257-A8C9-800695176662}" type="slidenum">
              <a:rPr lang="en-GB" smtClean="0"/>
              <a:t>‹#›</a:t>
            </a:fld>
            <a:endParaRPr lang="en-GB"/>
          </a:p>
        </p:txBody>
      </p:sp>
      <p:pic>
        <p:nvPicPr>
          <p:cNvPr id="1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994" t="5492" r="2625" b="16417"/>
          <a:stretch/>
        </p:blipFill>
        <p:spPr>
          <a:xfrm>
            <a:off x="-13638" y="774460"/>
            <a:ext cx="12230637" cy="4933950"/>
          </a:xfrm>
          <a:prstGeom prst="rect">
            <a:avLst/>
          </a:prstGeom>
        </p:spPr>
      </p:pic>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c#">
            <a:extLst>
              <a:ext uri="{FF2B5EF4-FFF2-40B4-BE49-F238E27FC236}">
                <a16:creationId xmlns:a16="http://schemas.microsoft.com/office/drawing/2014/main" id="{1800032D-96A1-4E30-A3EF-FFE9E10A1CC1}"/>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2366"/>
          <a:stretch/>
        </p:blipFill>
        <p:spPr bwMode="auto">
          <a:xfrm>
            <a:off x="0" y="1"/>
            <a:ext cx="12203616" cy="63141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Staffs Uni\Resources\Staffs Uni Red Logo Print Version.png">
            <a:extLst>
              <a:ext uri="{FF2B5EF4-FFF2-40B4-BE49-F238E27FC236}">
                <a16:creationId xmlns:a16="http://schemas.microsoft.com/office/drawing/2014/main" id="{BAC6409D-B22D-4C31-9009-C5CDF37807E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43630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D216DE36-190E-41FE-8D42-9DF12BB4D4F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4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Basic C# Syntax</a:t>
            </a:r>
            <a:endParaRPr lang="en-GB"/>
          </a:p>
        </p:txBody>
      </p:sp>
      <p:sp>
        <p:nvSpPr>
          <p:cNvPr id="3" name="Footer Placeholder 2"/>
          <p:cNvSpPr>
            <a:spLocks noGrp="1"/>
          </p:cNvSpPr>
          <p:nvPr>
            <p:ph type="ftr" sz="quarter" idx="11"/>
          </p:nvPr>
        </p:nvSpPr>
        <p:spPr/>
        <p:txBody>
          <a:bodyPr/>
          <a:lstStyle/>
          <a:p>
            <a:r>
              <a:rPr lang="en-GB"/>
              <a:t>Dr Yvan Cartwright</a:t>
            </a:r>
          </a:p>
        </p:txBody>
      </p:sp>
      <p:sp>
        <p:nvSpPr>
          <p:cNvPr id="4" name="Slide Number Placeholder 3"/>
          <p:cNvSpPr>
            <a:spLocks noGrp="1"/>
          </p:cNvSpPr>
          <p:nvPr>
            <p:ph type="sldNum" sz="quarter" idx="12"/>
          </p:nvPr>
        </p:nvSpPr>
        <p:spPr/>
        <p:txBody>
          <a:bodyPr/>
          <a:lstStyle/>
          <a:p>
            <a:fld id="{21C5D830-FC1E-4257-A8C9-800695176662}" type="slidenum">
              <a:rPr lang="en-GB" smtClean="0"/>
              <a:t>‹#›</a:t>
            </a:fld>
            <a:endParaRPr lang="en-GB"/>
          </a:p>
        </p:txBody>
      </p:sp>
      <p:pic>
        <p:nvPicPr>
          <p:cNvPr id="6"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a:extLst>
              <a:ext uri="{FF2B5EF4-FFF2-40B4-BE49-F238E27FC236}">
                <a16:creationId xmlns:a16="http://schemas.microsoft.com/office/drawing/2014/main" id="{4689CB5C-4AD6-40C4-B118-1DDDE0C1D4E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344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a:extLst>
              <a:ext uri="{FF2B5EF4-FFF2-40B4-BE49-F238E27FC236}">
                <a16:creationId xmlns:a16="http://schemas.microsoft.com/office/drawing/2014/main" id="{3167F566-0162-409C-9581-CA36E296955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084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Caption 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sp>
        <p:nvSpPr>
          <p:cNvPr id="9"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pic>
        <p:nvPicPr>
          <p:cNvPr id="10"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Staffs Uni\Resources\Staffs Uni Red Logo Print Version.png">
            <a:extLst>
              <a:ext uri="{FF2B5EF4-FFF2-40B4-BE49-F238E27FC236}">
                <a16:creationId xmlns:a16="http://schemas.microsoft.com/office/drawing/2014/main" id="{1A5E9223-8A3E-428E-A30B-872B185B558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758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Staffs Uni\Resources\Staffs Uni Red Logo Print Version.png">
            <a:extLst>
              <a:ext uri="{FF2B5EF4-FFF2-40B4-BE49-F238E27FC236}">
                <a16:creationId xmlns:a16="http://schemas.microsoft.com/office/drawing/2014/main" id="{1D6DCE36-2820-42DE-988C-2EC985FDFCD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39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RED">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Staffs Uni\Resources\Staffs Uni Red Logo Print Version.png">
            <a:extLst>
              <a:ext uri="{FF2B5EF4-FFF2-40B4-BE49-F238E27FC236}">
                <a16:creationId xmlns:a16="http://schemas.microsoft.com/office/drawing/2014/main" id="{C3A00D0A-40C2-480A-915F-AA7B4A40043D}"/>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545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r>
              <a:rPr lang="en-US"/>
              <a:t>Basic C# Syntax</a:t>
            </a:r>
            <a:endParaRPr lang="en-GB"/>
          </a:p>
        </p:txBody>
      </p:sp>
      <p:sp>
        <p:nvSpPr>
          <p:cNvPr id="5" name="Footer Placeholder 4"/>
          <p:cNvSpPr>
            <a:spLocks noGrp="1"/>
          </p:cNvSpPr>
          <p:nvPr>
            <p:ph type="ftr" sz="quarter" idx="11"/>
          </p:nvPr>
        </p:nvSpPr>
        <p:spPr/>
        <p:txBody>
          <a:bodyPr/>
          <a:lstStyle/>
          <a:p>
            <a:r>
              <a:rPr lang="en-GB"/>
              <a:t>Dr Yvan Cartwright</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415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r>
              <a:rPr lang="en-US"/>
              <a:t>Basic C# Syntax</a:t>
            </a:r>
            <a:endParaRPr lang="en-GB"/>
          </a:p>
        </p:txBody>
      </p:sp>
      <p:sp>
        <p:nvSpPr>
          <p:cNvPr id="5" name="Footer Placeholder 4"/>
          <p:cNvSpPr>
            <a:spLocks noGrp="1"/>
          </p:cNvSpPr>
          <p:nvPr>
            <p:ph type="ftr" sz="quarter" idx="11"/>
          </p:nvPr>
        </p:nvSpPr>
        <p:spPr/>
        <p:txBody>
          <a:bodyPr/>
          <a:lstStyle/>
          <a:p>
            <a:r>
              <a:rPr lang="en-GB"/>
              <a:t>Dr Yvan Cartwright</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793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091650" y="0"/>
            <a:ext cx="1262149" cy="6176963"/>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838199" y="365125"/>
            <a:ext cx="9253452"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r>
              <a:rPr lang="en-US"/>
              <a:t>Basic C# Syntax</a:t>
            </a:r>
            <a:endParaRPr lang="en-GB"/>
          </a:p>
        </p:txBody>
      </p:sp>
      <p:sp>
        <p:nvSpPr>
          <p:cNvPr id="5" name="Footer Placeholder 4"/>
          <p:cNvSpPr>
            <a:spLocks noGrp="1"/>
          </p:cNvSpPr>
          <p:nvPr>
            <p:ph type="ftr" sz="quarter" idx="11"/>
          </p:nvPr>
        </p:nvSpPr>
        <p:spPr/>
        <p:txBody>
          <a:bodyPr/>
          <a:lstStyle/>
          <a:p>
            <a:r>
              <a:rPr lang="en-GB"/>
              <a:t>Dr Yvan Cartwright</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spTree>
    <p:extLst>
      <p:ext uri="{BB962C8B-B14F-4D97-AF65-F5344CB8AC3E}">
        <p14:creationId xmlns:p14="http://schemas.microsoft.com/office/powerpoint/2010/main" val="2746102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RED">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099963" y="0"/>
            <a:ext cx="1253835" cy="6176963"/>
          </a:xfrm>
          <a:solidFill>
            <a:srgbClr val="D70925"/>
          </a:solidFill>
        </p:spPr>
        <p:txBody>
          <a:bodyPr vert="eaVert"/>
          <a:lstStyle>
            <a:lvl1pPr>
              <a:defRPr>
                <a:solidFill>
                  <a:schemeClr val="bg1"/>
                </a:solidFill>
              </a:defRPr>
            </a:lvl1pPr>
          </a:lstStyle>
          <a:p>
            <a:r>
              <a:rPr lang="en-US" dirty="0"/>
              <a:t>CLICK TO EDIT MASTER TITLE STYLE</a:t>
            </a:r>
            <a:endParaRPr lang="en-GB" dirty="0"/>
          </a:p>
        </p:txBody>
      </p:sp>
      <p:sp>
        <p:nvSpPr>
          <p:cNvPr id="3" name="Vertical Text Placeholder 2"/>
          <p:cNvSpPr>
            <a:spLocks noGrp="1"/>
          </p:cNvSpPr>
          <p:nvPr>
            <p:ph type="body" orient="vert" idx="1"/>
          </p:nvPr>
        </p:nvSpPr>
        <p:spPr>
          <a:xfrm>
            <a:off x="838199" y="365125"/>
            <a:ext cx="9253452"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r>
              <a:rPr lang="en-US"/>
              <a:t>Basic C# Syntax</a:t>
            </a:r>
            <a:endParaRPr lang="en-GB"/>
          </a:p>
        </p:txBody>
      </p:sp>
      <p:sp>
        <p:nvSpPr>
          <p:cNvPr id="5" name="Footer Placeholder 4"/>
          <p:cNvSpPr>
            <a:spLocks noGrp="1"/>
          </p:cNvSpPr>
          <p:nvPr>
            <p:ph type="ftr" sz="quarter" idx="11"/>
          </p:nvPr>
        </p:nvSpPr>
        <p:spPr/>
        <p:txBody>
          <a:bodyPr/>
          <a:lstStyle/>
          <a:p>
            <a:r>
              <a:rPr lang="en-GB"/>
              <a:t>Dr Yvan Cartwright</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spTree>
    <p:extLst>
      <p:ext uri="{BB962C8B-B14F-4D97-AF65-F5344CB8AC3E}">
        <p14:creationId xmlns:p14="http://schemas.microsoft.com/office/powerpoint/2010/main" val="95575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a:xfrm>
            <a:off x="0" y="365126"/>
            <a:ext cx="8593462" cy="535531"/>
          </a:xfrm>
        </p:spPr>
        <p:txBody>
          <a:bodyPr/>
          <a:lstStyle/>
          <a:p>
            <a:r>
              <a:rPr lang="en-US" dirty="0"/>
              <a:t>CLICK TO EDIT MASTER TITLE STYLE</a:t>
            </a:r>
            <a:endParaRPr lang="en-GB" dirty="0"/>
          </a:p>
        </p:txBody>
      </p:sp>
    </p:spTree>
    <p:extLst>
      <p:ext uri="{BB962C8B-B14F-4D97-AF65-F5344CB8AC3E}">
        <p14:creationId xmlns:p14="http://schemas.microsoft.com/office/powerpoint/2010/main" val="2824024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994" t="5492" r="2625" b="16417"/>
          <a:stretch/>
        </p:blipFill>
        <p:spPr>
          <a:xfrm>
            <a:off x="-13638" y="774460"/>
            <a:ext cx="12230637" cy="4933950"/>
          </a:xfrm>
          <a:prstGeom prst="rect">
            <a:avLst/>
          </a:prstGeom>
        </p:spPr>
      </p:pic>
      <p:sp>
        <p:nvSpPr>
          <p:cNvPr id="2" name="Title 1"/>
          <p:cNvSpPr>
            <a:spLocks noGrp="1"/>
          </p:cNvSpPr>
          <p:nvPr>
            <p:ph type="ctrTitle" hasCustomPrompt="1"/>
          </p:nvPr>
        </p:nvSpPr>
        <p:spPr>
          <a:xfrm>
            <a:off x="640080" y="2863631"/>
            <a:ext cx="10027920" cy="646331"/>
          </a:xfrm>
          <a:solidFill>
            <a:schemeClr val="accent1"/>
          </a:solidFill>
        </p:spPr>
        <p:txBody>
          <a:bodyPr wrap="none" lIns="90000" anchor="b">
            <a:spAutoFit/>
          </a:bodyPr>
          <a:lstStyle>
            <a:lvl1pPr algn="l">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endParaRPr lang="en-GB" dirty="0"/>
          </a:p>
        </p:txBody>
      </p:sp>
      <p:sp>
        <p:nvSpPr>
          <p:cNvPr id="3" name="Subtitle 2"/>
          <p:cNvSpPr>
            <a:spLocks noGrp="1"/>
          </p:cNvSpPr>
          <p:nvPr>
            <p:ph type="subTitle" idx="1" hasCustomPrompt="1"/>
          </p:nvPr>
        </p:nvSpPr>
        <p:spPr>
          <a:xfrm>
            <a:off x="648393" y="3602038"/>
            <a:ext cx="3961213" cy="414044"/>
          </a:xfrm>
          <a:solidFill>
            <a:schemeClr val="bg1"/>
          </a:solidFill>
        </p:spPr>
        <p:txBody>
          <a:bodyPr wrap="none">
            <a:spAutoFit/>
          </a:bodyPr>
          <a:lstStyle>
            <a:lvl1pPr marL="0" indent="0" algn="l">
              <a:buNone/>
              <a:tabLst>
                <a:tab pos="1346200" algn="l"/>
              </a:tabLst>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r>
              <a:rPr lang="en-US"/>
              <a:t>Basic C# Syntax</a:t>
            </a:r>
            <a:endParaRPr lang="en-GB"/>
          </a:p>
        </p:txBody>
      </p:sp>
      <p:sp>
        <p:nvSpPr>
          <p:cNvPr id="5" name="Footer Placeholder 4"/>
          <p:cNvSpPr>
            <a:spLocks noGrp="1"/>
          </p:cNvSpPr>
          <p:nvPr>
            <p:ph type="ftr" sz="quarter" idx="11"/>
          </p:nvPr>
        </p:nvSpPr>
        <p:spPr/>
        <p:txBody>
          <a:bodyPr/>
          <a:lstStyle/>
          <a:p>
            <a:r>
              <a:rPr lang="en-GB"/>
              <a:t>Dr Yvan Cartwright</a:t>
            </a:r>
            <a:endParaRPr lang="en-GB" dirty="0"/>
          </a:p>
        </p:txBody>
      </p:sp>
      <p:sp>
        <p:nvSpPr>
          <p:cNvPr id="13" name="Slide Number Placeholder 5"/>
          <p:cNvSpPr>
            <a:spLocks noGrp="1"/>
          </p:cNvSpPr>
          <p:nvPr>
            <p:ph type="sldNum" sz="quarter" idx="12"/>
          </p:nvPr>
        </p:nvSpPr>
        <p:spPr>
          <a:xfrm>
            <a:off x="8610616" y="6355885"/>
            <a:ext cx="2743200" cy="365125"/>
          </a:xfrm>
        </p:spPr>
        <p:txBody>
          <a:bodyPr/>
          <a:lstStyle/>
          <a:p>
            <a:fld id="{21C5D830-FC1E-4257-A8C9-800695176662}" type="slidenum">
              <a:rPr lang="en-GB" smtClean="0"/>
              <a:t>‹#›</a:t>
            </a:fld>
            <a:endParaRPr lang="en-GB"/>
          </a:p>
        </p:txBody>
      </p:sp>
      <p:pic>
        <p:nvPicPr>
          <p:cNvPr id="19"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43A388D2-F4B6-45EF-9156-85004200AA7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337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12FC97C7-58E3-4288-8DE6-16E428F9B24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58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599713C5-3792-4FD3-B53D-76D72BBBADE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45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Staffs Uni\Resources\Staffs Uni Red Logo Print Version.png">
            <a:extLst>
              <a:ext uri="{FF2B5EF4-FFF2-40B4-BE49-F238E27FC236}">
                <a16:creationId xmlns:a16="http://schemas.microsoft.com/office/drawing/2014/main" id="{67304B78-B8EF-4AB9-B184-0112E4E19C4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97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wo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F8F49964-93FF-46BF-88DB-D95ABE22697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853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r>
              <a:rPr lang="en-US"/>
              <a:t>Basic C# Syntax</a:t>
            </a:r>
            <a:endParaRPr lang="en-GB"/>
          </a:p>
        </p:txBody>
      </p:sp>
      <p:sp>
        <p:nvSpPr>
          <p:cNvPr id="8" name="Footer Placeholder 7"/>
          <p:cNvSpPr>
            <a:spLocks noGrp="1"/>
          </p:cNvSpPr>
          <p:nvPr>
            <p:ph type="ftr" sz="quarter" idx="11"/>
          </p:nvPr>
        </p:nvSpPr>
        <p:spPr/>
        <p:txBody>
          <a:bodyPr/>
          <a:lstStyle/>
          <a:p>
            <a:r>
              <a:rPr lang="en-GB"/>
              <a:t>Dr Yvan Cartwright</a:t>
            </a:r>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p:spPr>
        <p:txBody>
          <a:body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Staffs Uni\Resources\Staffs Uni Red Logo Print Version.png">
            <a:extLst>
              <a:ext uri="{FF2B5EF4-FFF2-40B4-BE49-F238E27FC236}">
                <a16:creationId xmlns:a16="http://schemas.microsoft.com/office/drawing/2014/main" id="{9FC612F8-33BB-419B-B9A6-8C80247C325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6432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omparison RED">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r>
              <a:rPr lang="en-US"/>
              <a:t>Basic C# Syntax</a:t>
            </a:r>
            <a:endParaRPr lang="en-GB"/>
          </a:p>
        </p:txBody>
      </p:sp>
      <p:sp>
        <p:nvSpPr>
          <p:cNvPr id="8" name="Footer Placeholder 7"/>
          <p:cNvSpPr>
            <a:spLocks noGrp="1"/>
          </p:cNvSpPr>
          <p:nvPr>
            <p:ph type="ftr" sz="quarter" idx="11"/>
          </p:nvPr>
        </p:nvSpPr>
        <p:spPr/>
        <p:txBody>
          <a:bodyPr/>
          <a:lstStyle/>
          <a:p>
            <a:r>
              <a:rPr lang="en-GB"/>
              <a:t>Dr Yvan Cartwright</a:t>
            </a:r>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a:solidFill>
            <a:srgbClr val="D70925"/>
          </a:solidFill>
        </p:spPr>
        <p:txBody>
          <a:bodyPr/>
          <a:lstStyle>
            <a:lvl1pPr>
              <a:defRPr>
                <a:solidFill>
                  <a:schemeClr val="bg1"/>
                </a:solidFill>
              </a:defRPr>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Staffs Uni\Resources\Staffs Uni Red Logo Print Version.png">
            <a:extLst>
              <a:ext uri="{FF2B5EF4-FFF2-40B4-BE49-F238E27FC236}">
                <a16:creationId xmlns:a16="http://schemas.microsoft.com/office/drawing/2014/main" id="{E36F6F41-2D51-42D3-9646-652E6858481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36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ontent with Caption 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pic>
        <p:nvPicPr>
          <p:cNvPr id="10" name="Picture 2" descr="F:\Staffs Uni\Resources\Staffs Uni Red Logo Print Version.png">
            <a:extLst>
              <a:ext uri="{FF2B5EF4-FFF2-40B4-BE49-F238E27FC236}">
                <a16:creationId xmlns:a16="http://schemas.microsoft.com/office/drawing/2014/main" id="{4142545F-D10C-4FFE-94F5-7FD8A7D40FF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389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pic>
        <p:nvPicPr>
          <p:cNvPr id="11" name="Picture 2" descr="F:\Staffs Uni\Resources\Staffs Uni Red Logo Print Version.png">
            <a:extLst>
              <a:ext uri="{FF2B5EF4-FFF2-40B4-BE49-F238E27FC236}">
                <a16:creationId xmlns:a16="http://schemas.microsoft.com/office/drawing/2014/main" id="{223AEC7B-BF7E-404A-9583-BEAF0F7AA5A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5958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Picture with Caption RED">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pic>
        <p:nvPicPr>
          <p:cNvPr id="11" name="Picture 2" descr="F:\Staffs Uni\Resources\Staffs Uni Red Logo Print Version.png">
            <a:extLst>
              <a:ext uri="{FF2B5EF4-FFF2-40B4-BE49-F238E27FC236}">
                <a16:creationId xmlns:a16="http://schemas.microsoft.com/office/drawing/2014/main" id="{C5AA6B74-123E-4C97-9654-D572E5860E0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729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Staffs Uni\Resources\Staffs Uni Red Logo Print Version.png">
            <a:extLst>
              <a:ext uri="{FF2B5EF4-FFF2-40B4-BE49-F238E27FC236}">
                <a16:creationId xmlns:a16="http://schemas.microsoft.com/office/drawing/2014/main" id="{9D82570A-C0A4-4B1A-A730-9D51427B9449}"/>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938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 y="2863631"/>
            <a:ext cx="10027920" cy="646331"/>
          </a:xfrm>
          <a:solidFill>
            <a:schemeClr val="accent1"/>
          </a:solidFill>
        </p:spPr>
        <p:txBody>
          <a:bodyPr wrap="none" lIns="90000" anchor="b">
            <a:spAutoFit/>
          </a:bodyPr>
          <a:lstStyle>
            <a:lvl1pPr algn="l">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endParaRPr lang="en-GB" dirty="0"/>
          </a:p>
        </p:txBody>
      </p:sp>
      <p:sp>
        <p:nvSpPr>
          <p:cNvPr id="3" name="Subtitle 2"/>
          <p:cNvSpPr>
            <a:spLocks noGrp="1"/>
          </p:cNvSpPr>
          <p:nvPr>
            <p:ph type="subTitle" idx="1" hasCustomPrompt="1"/>
          </p:nvPr>
        </p:nvSpPr>
        <p:spPr>
          <a:xfrm>
            <a:off x="648393" y="3602038"/>
            <a:ext cx="3961213" cy="414044"/>
          </a:xfrm>
          <a:solidFill>
            <a:schemeClr val="bg1"/>
          </a:solidFill>
        </p:spPr>
        <p:txBody>
          <a:bodyPr wrap="none">
            <a:spAutoFit/>
          </a:bodyPr>
          <a:lstStyle>
            <a:lvl1pPr marL="0" indent="0" algn="l">
              <a:buNone/>
              <a:tabLst>
                <a:tab pos="1346200" algn="l"/>
              </a:tabLst>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r>
              <a:rPr lang="en-US"/>
              <a:t>Basic C# Syntax</a:t>
            </a:r>
            <a:endParaRPr lang="en-GB"/>
          </a:p>
        </p:txBody>
      </p:sp>
      <p:sp>
        <p:nvSpPr>
          <p:cNvPr id="5" name="Footer Placeholder 4"/>
          <p:cNvSpPr>
            <a:spLocks noGrp="1"/>
          </p:cNvSpPr>
          <p:nvPr>
            <p:ph type="ftr" sz="quarter" idx="11"/>
          </p:nvPr>
        </p:nvSpPr>
        <p:spPr/>
        <p:txBody>
          <a:bodyPr/>
          <a:lstStyle/>
          <a:p>
            <a:r>
              <a:rPr lang="en-GB"/>
              <a:t>Dr Yvan Cartwright</a:t>
            </a:r>
            <a:endParaRPr lang="en-GB" dirty="0"/>
          </a:p>
        </p:txBody>
      </p:sp>
      <p:sp>
        <p:nvSpPr>
          <p:cNvPr id="13" name="Slide Number Placeholder 5"/>
          <p:cNvSpPr>
            <a:spLocks noGrp="1"/>
          </p:cNvSpPr>
          <p:nvPr>
            <p:ph type="sldNum" sz="quarter" idx="12"/>
          </p:nvPr>
        </p:nvSpPr>
        <p:spPr>
          <a:xfrm>
            <a:off x="8610616" y="6355885"/>
            <a:ext cx="2743200" cy="365125"/>
          </a:xfrm>
        </p:spPr>
        <p:txBody>
          <a:bodyPr/>
          <a:lstStyle/>
          <a:p>
            <a:fld id="{21C5D830-FC1E-4257-A8C9-800695176662}" type="slidenum">
              <a:rPr lang="en-GB" smtClean="0"/>
              <a:t>‹#›</a:t>
            </a:fld>
            <a:endParaRPr lang="en-GB"/>
          </a:p>
        </p:txBody>
      </p:sp>
      <p:pic>
        <p:nvPicPr>
          <p:cNvPr id="19"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66662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912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458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452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wo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8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p:cNvSpPr>
            <a:spLocks noGrp="1"/>
          </p:cNvSpPr>
          <p:nvPr>
            <p:ph type="dt" sz="half" idx="10"/>
          </p:nvPr>
        </p:nvSpPr>
        <p:spPr/>
        <p:txBody>
          <a:bodyPr/>
          <a:lstStyle/>
          <a:p>
            <a:r>
              <a:rPr lang="en-US"/>
              <a:t>Basic C# Syntax</a:t>
            </a:r>
            <a:endParaRPr lang="en-GB"/>
          </a:p>
        </p:txBody>
      </p:sp>
      <p:sp>
        <p:nvSpPr>
          <p:cNvPr id="8" name="Footer Placeholder 7"/>
          <p:cNvSpPr>
            <a:spLocks noGrp="1"/>
          </p:cNvSpPr>
          <p:nvPr>
            <p:ph type="ftr" sz="quarter" idx="11"/>
          </p:nvPr>
        </p:nvSpPr>
        <p:spPr/>
        <p:txBody>
          <a:bodyPr/>
          <a:lstStyle/>
          <a:p>
            <a:r>
              <a:rPr lang="en-GB"/>
              <a:t>Dr Yvan Cartwright</a:t>
            </a:r>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p:spPr>
        <p:txBody>
          <a:body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0044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omparison RED">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p:cNvSpPr>
            <a:spLocks noGrp="1"/>
          </p:cNvSpPr>
          <p:nvPr>
            <p:ph type="dt" sz="half" idx="10"/>
          </p:nvPr>
        </p:nvSpPr>
        <p:spPr/>
        <p:txBody>
          <a:bodyPr/>
          <a:lstStyle/>
          <a:p>
            <a:r>
              <a:rPr lang="en-US"/>
              <a:t>Basic C# Syntax</a:t>
            </a:r>
            <a:endParaRPr lang="en-GB"/>
          </a:p>
        </p:txBody>
      </p:sp>
      <p:sp>
        <p:nvSpPr>
          <p:cNvPr id="8" name="Footer Placeholder 7"/>
          <p:cNvSpPr>
            <a:spLocks noGrp="1"/>
          </p:cNvSpPr>
          <p:nvPr>
            <p:ph type="ftr" sz="quarter" idx="11"/>
          </p:nvPr>
        </p:nvSpPr>
        <p:spPr/>
        <p:txBody>
          <a:bodyPr/>
          <a:lstStyle/>
          <a:p>
            <a:r>
              <a:rPr lang="en-GB"/>
              <a:t>Dr Yvan Cartwright</a:t>
            </a:r>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a:solidFill>
            <a:srgbClr val="D70925"/>
          </a:solidFill>
        </p:spPr>
        <p:txBody>
          <a:bodyPr/>
          <a:lstStyle>
            <a:lvl1pPr>
              <a:defRPr>
                <a:solidFill>
                  <a:schemeClr val="bg1"/>
                </a:solidFill>
              </a:defRPr>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3013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ntent with Caption 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266478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spTree>
    <p:extLst>
      <p:ext uri="{BB962C8B-B14F-4D97-AF65-F5344CB8AC3E}">
        <p14:creationId xmlns:p14="http://schemas.microsoft.com/office/powerpoint/2010/main" val="33377307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Picture with Caption RED">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593030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3916144"/>
            <a:ext cx="9713065" cy="646331"/>
          </a:xfrm>
          <a:solidFill>
            <a:srgbClr val="D70925"/>
          </a:solidFill>
        </p:spPr>
        <p:txBody>
          <a:bodyPr vert="horz" wrap="none" lIns="90000" tIns="45720" rIns="91440" bIns="45720" rtlCol="0" anchor="b">
            <a:spAutoFit/>
          </a:bodyPr>
          <a:lstStyle>
            <a:lvl1pPr>
              <a:defRPr lang="en-GB">
                <a:solidFill>
                  <a:schemeClr val="bg1"/>
                </a:solidFill>
              </a:defRPr>
            </a:lvl1pPr>
          </a:lstStyle>
          <a:p>
            <a:pPr lvl="0"/>
            <a:r>
              <a:rPr lang="en-US" dirty="0"/>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vert="horz" lIns="91440" tIns="45720" rIns="91440" bIns="45720" rtlCol="0">
            <a:normAutofit/>
          </a:bodyPr>
          <a:lstStyle>
            <a:lvl1pPr>
              <a:defRPr lang="en-US" sz="2000" smtClean="0">
                <a:latin typeface="Tahoma" panose="020B0604030504040204" pitchFamily="34" charset="0"/>
                <a:ea typeface="Tahoma" panose="020B0604030504040204" pitchFamily="34" charset="0"/>
                <a:cs typeface="Tahoma" panose="020B0604030504040204" pitchFamily="34" charset="0"/>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r>
              <a:rPr lang="en-US"/>
              <a:t>Basic C# Syntax</a:t>
            </a:r>
            <a:endParaRPr lang="en-GB"/>
          </a:p>
        </p:txBody>
      </p:sp>
      <p:sp>
        <p:nvSpPr>
          <p:cNvPr id="5" name="Footer Placeholder 4"/>
          <p:cNvSpPr>
            <a:spLocks noGrp="1"/>
          </p:cNvSpPr>
          <p:nvPr>
            <p:ph type="ftr" sz="quarter" idx="11"/>
          </p:nvPr>
        </p:nvSpPr>
        <p:spPr/>
        <p:txBody>
          <a:bodyPr/>
          <a:lstStyle/>
          <a:p>
            <a:r>
              <a:rPr lang="en-GB"/>
              <a:t>Dr Yvan Cartwright</a:t>
            </a:r>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E81579DB-82DA-4CAA-B227-087C1CE68E9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78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10"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a:extLst>
              <a:ext uri="{FF2B5EF4-FFF2-40B4-BE49-F238E27FC236}">
                <a16:creationId xmlns:a16="http://schemas.microsoft.com/office/drawing/2014/main" id="{3AA53773-AD7D-4E40-87E8-ECC051B2147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85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a:extLst>
              <a:ext uri="{FF2B5EF4-FFF2-40B4-BE49-F238E27FC236}">
                <a16:creationId xmlns:a16="http://schemas.microsoft.com/office/drawing/2014/main" id="{900246F4-42B4-4039-8782-DC18E499DDA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608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r>
              <a:rPr lang="en-US"/>
              <a:t>Basic C# Syntax</a:t>
            </a:r>
            <a:endParaRPr lang="en-GB"/>
          </a:p>
        </p:txBody>
      </p:sp>
      <p:sp>
        <p:nvSpPr>
          <p:cNvPr id="8" name="Footer Placeholder 7"/>
          <p:cNvSpPr>
            <a:spLocks noGrp="1"/>
          </p:cNvSpPr>
          <p:nvPr>
            <p:ph type="ftr" sz="quarter" idx="11"/>
          </p:nvPr>
        </p:nvSpPr>
        <p:spPr/>
        <p:txBody>
          <a:bodyPr/>
          <a:lstStyle/>
          <a:p>
            <a:r>
              <a:rPr lang="en-GB"/>
              <a:t>Dr Yvan Cartwright</a:t>
            </a:r>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7"/>
            <a:ext cx="12192000" cy="537081"/>
          </a:xfrm>
        </p:spPr>
        <p:txBody>
          <a:bodyPr/>
          <a:lstStyle/>
          <a:p>
            <a:r>
              <a:rPr lang="en-US" dirty="0"/>
              <a:t>CLICK TO EDIT MASTER TITLE STYLE</a:t>
            </a:r>
            <a:endParaRPr lang="en-GB" dirty="0"/>
          </a:p>
        </p:txBody>
      </p:sp>
      <p:pic>
        <p:nvPicPr>
          <p:cNvPr id="12"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Staffs Uni\Resources\Staffs Uni Red Logo Print Version.png">
            <a:extLst>
              <a:ext uri="{FF2B5EF4-FFF2-40B4-BE49-F238E27FC236}">
                <a16:creationId xmlns:a16="http://schemas.microsoft.com/office/drawing/2014/main" id="{20A9516B-E138-494D-B556-F073A9397B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90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RED">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r>
              <a:rPr lang="en-US"/>
              <a:t>Basic C# Syntax</a:t>
            </a:r>
            <a:endParaRPr lang="en-GB"/>
          </a:p>
        </p:txBody>
      </p:sp>
      <p:sp>
        <p:nvSpPr>
          <p:cNvPr id="8" name="Footer Placeholder 7"/>
          <p:cNvSpPr>
            <a:spLocks noGrp="1"/>
          </p:cNvSpPr>
          <p:nvPr>
            <p:ph type="ftr" sz="quarter" idx="11"/>
          </p:nvPr>
        </p:nvSpPr>
        <p:spPr/>
        <p:txBody>
          <a:bodyPr/>
          <a:lstStyle/>
          <a:p>
            <a:r>
              <a:rPr lang="en-GB"/>
              <a:t>Dr Yvan Cartwright</a:t>
            </a:r>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7"/>
            <a:ext cx="12192000" cy="537082"/>
          </a:xfrm>
          <a:solidFill>
            <a:srgbClr val="D70925"/>
          </a:solidFill>
        </p:spPr>
        <p:txBody>
          <a:bodyPr/>
          <a:lstStyle>
            <a:lvl1pPr>
              <a:defRPr>
                <a:solidFill>
                  <a:schemeClr val="bg1"/>
                </a:solidFill>
              </a:defRPr>
            </a:lvl1pPr>
          </a:lstStyle>
          <a:p>
            <a:r>
              <a:rPr lang="en-US" dirty="0"/>
              <a:t>CLICK TO EDIT MASTER TITLE STYLE</a:t>
            </a:r>
            <a:endParaRPr lang="en-GB" dirty="0"/>
          </a:p>
        </p:txBody>
      </p:sp>
      <p:pic>
        <p:nvPicPr>
          <p:cNvPr id="12"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Staffs Uni\Resources\Staffs Uni Red Logo Print Version.png">
            <a:extLst>
              <a:ext uri="{FF2B5EF4-FFF2-40B4-BE49-F238E27FC236}">
                <a16:creationId xmlns:a16="http://schemas.microsoft.com/office/drawing/2014/main" id="{A9F82DC4-1DBC-4374-90F1-717E3854BEB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002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4F16E90A-2D89-4082-8846-546802A68B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965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7" name="Rectangle 6"/>
          <p:cNvSpPr/>
          <p:nvPr/>
        </p:nvSpPr>
        <p:spPr>
          <a:xfrm>
            <a:off x="0" y="6331016"/>
            <a:ext cx="12192000" cy="498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6364198"/>
            <a:ext cx="12192000" cy="498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0" y="365126"/>
            <a:ext cx="8593462" cy="535531"/>
          </a:xfrm>
          <a:prstGeom prst="rect">
            <a:avLst/>
          </a:prstGeom>
          <a:solidFill>
            <a:schemeClr val="bg1"/>
          </a:solidFill>
        </p:spPr>
        <p:txBody>
          <a:bodyPr vert="horz" wrap="none" lIns="864000" tIns="45720" rIns="91440" bIns="45720" rtlCol="0" anchor="t">
            <a:spAutoFit/>
          </a:bodyPr>
          <a:lstStyle/>
          <a:p>
            <a:r>
              <a:rPr lang="en-US"/>
              <a:t>Click to edit Master title style</a:t>
            </a:r>
            <a:endParaRPr lang="en-GB" dirty="0"/>
          </a:p>
        </p:txBody>
      </p:sp>
      <p:sp>
        <p:nvSpPr>
          <p:cNvPr id="3" name="Text Placeholder 2"/>
          <p:cNvSpPr>
            <a:spLocks noGrp="1"/>
          </p:cNvSpPr>
          <p:nvPr>
            <p:ph type="body" idx="1"/>
          </p:nvPr>
        </p:nvSpPr>
        <p:spPr>
          <a:xfrm>
            <a:off x="838200" y="1080655"/>
            <a:ext cx="10515600" cy="5096308"/>
          </a:xfrm>
          <a:prstGeom prst="rect">
            <a:avLst/>
          </a:prstGeom>
        </p:spPr>
        <p:txBody>
          <a:bodyPr vert="horz" lIns="91440" tIns="9000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Basic C# Syntax</a:t>
            </a:r>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Dr Yvan Cartwright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5D830-FC1E-4257-A8C9-800695176662}" type="slidenum">
              <a:rPr lang="en-GB" smtClean="0"/>
              <a:t>‹#›</a:t>
            </a:fld>
            <a:endParaRPr lang="en-GB"/>
          </a:p>
        </p:txBody>
      </p:sp>
      <p:sp>
        <p:nvSpPr>
          <p:cNvPr id="9" name="Rectangle 8"/>
          <p:cNvSpPr/>
          <p:nvPr/>
        </p:nvSpPr>
        <p:spPr>
          <a:xfrm>
            <a:off x="0" y="6331016"/>
            <a:ext cx="12192000" cy="498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0" y="6364198"/>
            <a:ext cx="12192000" cy="498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7AABB6F-537B-4ACB-BAD7-02E9703D6287}"/>
              </a:ext>
            </a:extLst>
          </p:cNvPr>
          <p:cNvSpPr/>
          <p:nvPr userDrawn="1"/>
        </p:nvSpPr>
        <p:spPr>
          <a:xfrm>
            <a:off x="0" y="6331016"/>
            <a:ext cx="12192000" cy="498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0DBAADE-D7DC-4715-ADBA-1D178AAEB282}"/>
              </a:ext>
            </a:extLst>
          </p:cNvPr>
          <p:cNvSpPr/>
          <p:nvPr userDrawn="1"/>
        </p:nvSpPr>
        <p:spPr>
          <a:xfrm>
            <a:off x="0" y="6364198"/>
            <a:ext cx="12192000" cy="498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772728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649" r:id="rId30"/>
    <p:sldLayoutId id="2147483660" r:id="rId31"/>
    <p:sldLayoutId id="2147483661" r:id="rId32"/>
    <p:sldLayoutId id="2147483652" r:id="rId33"/>
    <p:sldLayoutId id="2147483662" r:id="rId34"/>
    <p:sldLayoutId id="2147483653" r:id="rId35"/>
    <p:sldLayoutId id="2147483663" r:id="rId36"/>
    <p:sldLayoutId id="2147483665" r:id="rId37"/>
    <p:sldLayoutId id="2147483657" r:id="rId38"/>
    <p:sldLayoutId id="2147483666" r:id="rId39"/>
  </p:sldLayoutIdLst>
  <p:hf hdr="0"/>
  <p:txStyles>
    <p:titleStyle>
      <a:lvl1pPr algn="l" defTabSz="914400" rtl="0" eaLnBrk="1" latinLnBrk="0" hangingPunct="1">
        <a:lnSpc>
          <a:spcPct val="90000"/>
        </a:lnSpc>
        <a:spcBef>
          <a:spcPct val="0"/>
        </a:spcBef>
        <a:buNone/>
        <a:defRPr sz="3200" b="1" kern="12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George_Bool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Integ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Unum_(number_forma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0080" y="2863631"/>
            <a:ext cx="4378271" cy="646331"/>
          </a:xfrm>
        </p:spPr>
        <p:txBody>
          <a:bodyPr/>
          <a:lstStyle/>
          <a:p>
            <a:r>
              <a:rPr lang="en-GB" dirty="0"/>
              <a:t>Basic C# Syntax</a:t>
            </a:r>
          </a:p>
        </p:txBody>
      </p:sp>
      <p:sp>
        <p:nvSpPr>
          <p:cNvPr id="3" name="Subtitle 2"/>
          <p:cNvSpPr>
            <a:spLocks noGrp="1"/>
          </p:cNvSpPr>
          <p:nvPr>
            <p:ph type="subTitle" idx="1"/>
          </p:nvPr>
        </p:nvSpPr>
        <p:spPr>
          <a:xfrm>
            <a:off x="648393" y="3602038"/>
            <a:ext cx="1542410" cy="414044"/>
          </a:xfrm>
        </p:spPr>
        <p:txBody>
          <a:bodyPr/>
          <a:lstStyle/>
          <a:p>
            <a:r>
              <a:rPr lang="en-GB" dirty="0"/>
              <a:t>Course DNA</a:t>
            </a:r>
          </a:p>
        </p:txBody>
      </p:sp>
      <p:sp>
        <p:nvSpPr>
          <p:cNvPr id="5" name="Date Placeholder 4"/>
          <p:cNvSpPr>
            <a:spLocks noGrp="1"/>
          </p:cNvSpPr>
          <p:nvPr>
            <p:ph type="dt" sz="half" idx="10"/>
          </p:nvPr>
        </p:nvSpPr>
        <p:spPr/>
        <p:txBody>
          <a:bodyPr/>
          <a:lstStyle/>
          <a:p>
            <a:r>
              <a:rPr lang="en-US"/>
              <a:t>Basic C# Syntax</a:t>
            </a:r>
            <a:endParaRPr lang="en-GB"/>
          </a:p>
        </p:txBody>
      </p:sp>
      <p:sp>
        <p:nvSpPr>
          <p:cNvPr id="6" name="Footer Placeholder 5"/>
          <p:cNvSpPr>
            <a:spLocks noGrp="1"/>
          </p:cNvSpPr>
          <p:nvPr>
            <p:ph type="ftr" sz="quarter" idx="11"/>
          </p:nvPr>
        </p:nvSpPr>
        <p:spPr/>
        <p:txBody>
          <a:bodyPr/>
          <a:lstStyle/>
          <a:p>
            <a:r>
              <a:rPr lang="en-GB"/>
              <a:t>Dr Yvan Cartwright</a:t>
            </a:r>
            <a:endParaRPr lang="en-GB"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3925" y="2246532"/>
            <a:ext cx="3171424" cy="3372844"/>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48392" y="5637431"/>
            <a:ext cx="7181158" cy="557204"/>
          </a:xfrm>
          <a:prstGeom prst="rect">
            <a:avLst/>
          </a:prstGeom>
          <a:solidFill>
            <a:schemeClr val="tx1"/>
          </a:solidFill>
          <a:ln>
            <a:solidFill>
              <a:schemeClr val="bg1"/>
            </a:solidFill>
          </a:ln>
        </p:spPr>
        <p:txBody>
          <a:bodyPr wrap="square">
            <a:spAutoFit/>
          </a:bodyPr>
          <a:lstStyle/>
          <a:p>
            <a:pPr>
              <a:lnSpc>
                <a:spcPct val="107000"/>
              </a:lnSpc>
              <a:spcAft>
                <a:spcPts val="800"/>
              </a:spcAft>
            </a:pPr>
            <a:r>
              <a:rPr lang="en-GB" sz="1100" b="1" dirty="0">
                <a:solidFill>
                  <a:srgbClr val="FFFFFF"/>
                </a:solidFill>
                <a:latin typeface="Tahoma" panose="020B0604030504040204" pitchFamily="34" charset="0"/>
                <a:ea typeface="Tahoma" panose="020B0604030504040204" pitchFamily="34" charset="0"/>
                <a:cs typeface="Tahoma" panose="020B0604030504040204" pitchFamily="34" charset="0"/>
              </a:rPr>
              <a:t>Summary:</a:t>
            </a:r>
            <a:endParaRPr lang="en-GB" sz="1100" b="1" dirty="0">
              <a:latin typeface="Tahoma" panose="020B0604030504040204" pitchFamily="34" charset="0"/>
              <a:ea typeface="Tahoma" panose="020B0604030504040204" pitchFamily="34" charset="0"/>
              <a:cs typeface="Tahoma" panose="020B0604030504040204" pitchFamily="34" charset="0"/>
            </a:endParaRPr>
          </a:p>
          <a:p>
            <a:pPr>
              <a:lnSpc>
                <a:spcPct val="107000"/>
              </a:lnSpc>
              <a:spcAft>
                <a:spcPts val="800"/>
              </a:spcAft>
            </a:pPr>
            <a:r>
              <a:rPr lang="en-GB" sz="1100" dirty="0">
                <a:solidFill>
                  <a:srgbClr val="FFFFFF"/>
                </a:solidFill>
                <a:latin typeface="Tahoma" panose="020B0604030504040204" pitchFamily="34" charset="0"/>
                <a:ea typeface="Tahoma" panose="020B0604030504040204" pitchFamily="34" charset="0"/>
                <a:cs typeface="Tahoma" panose="020B0604030504040204" pitchFamily="34" charset="0"/>
              </a:rPr>
              <a:t>Data types, arrays and lists, </a:t>
            </a:r>
            <a:r>
              <a:rPr lang="en-GB" sz="1100" dirty="0" err="1">
                <a:solidFill>
                  <a:srgbClr val="FFFFFF"/>
                </a:solidFill>
                <a:latin typeface="Tahoma" panose="020B0604030504040204" pitchFamily="34" charset="0"/>
                <a:ea typeface="Tahoma" panose="020B0604030504040204" pitchFamily="34" charset="0"/>
                <a:cs typeface="Tahoma" panose="020B0604030504040204" pitchFamily="34" charset="0"/>
              </a:rPr>
              <a:t>enums</a:t>
            </a:r>
            <a:r>
              <a:rPr lang="en-GB" sz="1100" dirty="0">
                <a:solidFill>
                  <a:srgbClr val="FFFFFF"/>
                </a:solidFill>
                <a:latin typeface="Tahoma" panose="020B0604030504040204" pitchFamily="34" charset="0"/>
                <a:ea typeface="Tahoma" panose="020B0604030504040204" pitchFamily="34" charset="0"/>
                <a:cs typeface="Tahoma" panose="020B0604030504040204" pitchFamily="34" charset="0"/>
              </a:rPr>
              <a:t>, basic object-orientation</a:t>
            </a:r>
            <a:r>
              <a:rPr lang="en-GB" sz="1100">
                <a:solidFill>
                  <a:srgbClr val="FFFFFF"/>
                </a:solidFill>
                <a:latin typeface="Tahoma" panose="020B0604030504040204" pitchFamily="34" charset="0"/>
                <a:ea typeface="Tahoma" panose="020B0604030504040204" pitchFamily="34" charset="0"/>
                <a:cs typeface="Tahoma" panose="020B0604030504040204" pitchFamily="34" charset="0"/>
              </a:rPr>
              <a:t>, methods</a:t>
            </a:r>
            <a:r>
              <a:rPr lang="en-GB" sz="1100" dirty="0">
                <a:solidFill>
                  <a:srgbClr val="FFFFFF"/>
                </a:solidFill>
                <a:latin typeface="Tahoma" panose="020B0604030504040204" pitchFamily="34" charset="0"/>
                <a:ea typeface="Tahoma" panose="020B0604030504040204" pitchFamily="34" charset="0"/>
                <a:cs typeface="Tahoma" panose="020B0604030504040204" pitchFamily="34" charset="0"/>
              </a:rPr>
              <a:t>, components, operators, decisions, loops.</a:t>
            </a:r>
            <a:endParaRPr lang="en-GB" sz="11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22854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8148E6CC-1EB2-4143-8BF3-669487547E2D}"/>
              </a:ext>
            </a:extLst>
          </p:cNvPr>
          <p:cNvSpPr>
            <a:spLocks noGrp="1"/>
          </p:cNvSpPr>
          <p:nvPr>
            <p:ph type="sldNum" sz="quarter" idx="12"/>
          </p:nvPr>
        </p:nvSpPr>
        <p:spPr/>
        <p:txBody>
          <a:bodyPr/>
          <a:lstStyle/>
          <a:p>
            <a:fld id="{21C5D830-FC1E-4257-A8C9-800695176662}" type="slidenum">
              <a:rPr lang="en-GB" smtClean="0"/>
              <a:t>10</a:t>
            </a:fld>
            <a:endParaRPr lang="en-GB"/>
          </a:p>
        </p:txBody>
      </p:sp>
      <p:sp>
        <p:nvSpPr>
          <p:cNvPr id="6" name="Content Placeholder 5"/>
          <p:cNvSpPr>
            <a:spLocks noGrp="1"/>
          </p:cNvSpPr>
          <p:nvPr>
            <p:ph idx="1"/>
          </p:nvPr>
        </p:nvSpPr>
        <p:spPr/>
        <p:txBody>
          <a:bodyPr/>
          <a:lstStyle/>
          <a:p>
            <a:r>
              <a:rPr lang="en-GB" dirty="0"/>
              <a:t>There are some restrictions with using simple arrays:</a:t>
            </a:r>
          </a:p>
          <a:p>
            <a:pPr lvl="1"/>
            <a:r>
              <a:rPr lang="en-GB" sz="1800" dirty="0"/>
              <a:t>each array slot must store the same type of data</a:t>
            </a:r>
          </a:p>
          <a:p>
            <a:pPr lvl="1"/>
            <a:r>
              <a:rPr lang="en-GB" sz="1800" dirty="0"/>
              <a:t>the length of the array is fixed</a:t>
            </a:r>
          </a:p>
          <a:p>
            <a:endParaRPr lang="en-GB" dirty="0"/>
          </a:p>
          <a:p>
            <a:r>
              <a:rPr lang="en-GB" dirty="0"/>
              <a:t>You cannot store mixed types (e.g. bools and </a:t>
            </a:r>
            <a:r>
              <a:rPr lang="en-GB" dirty="0" err="1"/>
              <a:t>ints</a:t>
            </a:r>
            <a:r>
              <a:rPr lang="en-GB" dirty="0"/>
              <a:t> in the same array).</a:t>
            </a:r>
          </a:p>
          <a:p>
            <a:r>
              <a:rPr lang="en-GB" dirty="0"/>
              <a:t>It is actually possible to do this but you need to use object-orientation (more in a bit).</a:t>
            </a:r>
          </a:p>
          <a:p>
            <a:r>
              <a:rPr lang="en-GB" dirty="0"/>
              <a:t>If you find you need more elements (slots) then you would have to create a new bigger array and copy the elements across from the old one.</a:t>
            </a:r>
          </a:p>
          <a:p>
            <a:r>
              <a:rPr lang="en-GB" dirty="0"/>
              <a:t>This takes time for large arrays (even on a modern machine).</a:t>
            </a:r>
          </a:p>
          <a:p>
            <a:r>
              <a:rPr lang="en-GB" dirty="0"/>
              <a:t>One solution is to use the collection framework built into C#</a:t>
            </a:r>
          </a:p>
          <a:p>
            <a:pPr lvl="1"/>
            <a:r>
              <a:rPr lang="en-GB" dirty="0"/>
              <a:t>the collection framework is a library of code dedicated to common data structures</a:t>
            </a:r>
          </a:p>
          <a:p>
            <a:pPr lvl="1"/>
            <a:r>
              <a:rPr lang="en-GB" dirty="0"/>
              <a:t>it is highly optimised and built for multi-threaded operation</a:t>
            </a:r>
          </a:p>
          <a:p>
            <a:r>
              <a:rPr lang="en-GB" dirty="0"/>
              <a:t>This is a topic for the future but as a quick example, here’s a quick guide to using C#’s List class.</a:t>
            </a:r>
          </a:p>
          <a:p>
            <a:endParaRPr lang="en-GB" dirty="0"/>
          </a:p>
        </p:txBody>
      </p:sp>
      <p:sp>
        <p:nvSpPr>
          <p:cNvPr id="2" name="Title 1"/>
          <p:cNvSpPr>
            <a:spLocks noGrp="1"/>
          </p:cNvSpPr>
          <p:nvPr>
            <p:ph type="title"/>
          </p:nvPr>
        </p:nvSpPr>
        <p:spPr>
          <a:xfrm>
            <a:off x="0" y="365126"/>
            <a:ext cx="5130976" cy="535531"/>
          </a:xfrm>
        </p:spPr>
        <p:txBody>
          <a:bodyPr/>
          <a:lstStyle/>
          <a:p>
            <a:r>
              <a:rPr lang="en-GB" dirty="0"/>
              <a:t>Simple Dynamic List</a:t>
            </a:r>
          </a:p>
        </p:txBody>
      </p:sp>
    </p:spTree>
    <p:extLst>
      <p:ext uri="{BB962C8B-B14F-4D97-AF65-F5344CB8AC3E}">
        <p14:creationId xmlns:p14="http://schemas.microsoft.com/office/powerpoint/2010/main" val="411355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9A930730-C20F-46B2-8AC8-CFCDDEDAA781}"/>
              </a:ext>
            </a:extLst>
          </p:cNvPr>
          <p:cNvSpPr>
            <a:spLocks noGrp="1"/>
          </p:cNvSpPr>
          <p:nvPr>
            <p:ph type="sldNum" sz="quarter" idx="12"/>
          </p:nvPr>
        </p:nvSpPr>
        <p:spPr/>
        <p:txBody>
          <a:bodyPr/>
          <a:lstStyle/>
          <a:p>
            <a:fld id="{21C5D830-FC1E-4257-A8C9-800695176662}" type="slidenum">
              <a:rPr lang="en-GB" smtClean="0"/>
              <a:t>11</a:t>
            </a:fld>
            <a:endParaRPr lang="en-GB"/>
          </a:p>
        </p:txBody>
      </p:sp>
      <p:sp>
        <p:nvSpPr>
          <p:cNvPr id="6" name="Content Placeholder 5"/>
          <p:cNvSpPr>
            <a:spLocks noGrp="1"/>
          </p:cNvSpPr>
          <p:nvPr>
            <p:ph idx="1"/>
          </p:nvPr>
        </p:nvSpPr>
        <p:spPr/>
        <p:txBody>
          <a:bodyPr/>
          <a:lstStyle/>
          <a:p>
            <a:r>
              <a:rPr lang="en-GB" dirty="0"/>
              <a:t>The List class is a dynamic storage system for holding lists of data.</a:t>
            </a:r>
          </a:p>
          <a:p>
            <a:r>
              <a:rPr lang="en-GB" dirty="0"/>
              <a:t>This means the size of the List grows or shrinks as required.</a:t>
            </a:r>
          </a:p>
          <a:p>
            <a:r>
              <a:rPr lang="en-GB" dirty="0"/>
              <a:t>To create a List, use the following syntax:</a:t>
            </a:r>
          </a:p>
          <a:p>
            <a:endParaRPr lang="en-GB" dirty="0"/>
          </a:p>
          <a:p>
            <a:pPr marL="400050" lvl="1" indent="0">
              <a:buNone/>
            </a:pPr>
            <a:r>
              <a:rPr lang="en-GB" b="1" dirty="0">
                <a:solidFill>
                  <a:srgbClr val="FFFF00"/>
                </a:solidFill>
                <a:latin typeface="Courier New" pitchFamily="49" charset="0"/>
                <a:cs typeface="Courier New" pitchFamily="49" charset="0"/>
              </a:rPr>
              <a:t>List&lt;</a:t>
            </a:r>
            <a:r>
              <a:rPr lang="en-GB" b="1" dirty="0" err="1">
                <a:solidFill>
                  <a:srgbClr val="FFFF00"/>
                </a:solidFill>
                <a:latin typeface="Courier New" pitchFamily="49" charset="0"/>
                <a:cs typeface="Courier New" pitchFamily="49" charset="0"/>
              </a:rPr>
              <a:t>int</a:t>
            </a:r>
            <a:r>
              <a:rPr lang="en-GB" b="1" dirty="0">
                <a:solidFill>
                  <a:srgbClr val="FFFF00"/>
                </a:solidFill>
                <a:latin typeface="Courier New" pitchFamily="49" charset="0"/>
                <a:cs typeface="Courier New" pitchFamily="49" charset="0"/>
              </a:rPr>
              <a:t>&gt; list = new List&lt;</a:t>
            </a:r>
            <a:r>
              <a:rPr lang="en-GB" b="1" dirty="0" err="1">
                <a:solidFill>
                  <a:srgbClr val="FFFF00"/>
                </a:solidFill>
                <a:latin typeface="Courier New" pitchFamily="49" charset="0"/>
                <a:cs typeface="Courier New" pitchFamily="49" charset="0"/>
              </a:rPr>
              <a:t>int</a:t>
            </a:r>
            <a:r>
              <a:rPr lang="en-GB" b="1" dirty="0">
                <a:solidFill>
                  <a:srgbClr val="FFFF00"/>
                </a:solidFill>
                <a:latin typeface="Courier New" pitchFamily="49" charset="0"/>
                <a:cs typeface="Courier New" pitchFamily="49" charset="0"/>
              </a:rPr>
              <a:t>&gt;();</a:t>
            </a:r>
          </a:p>
          <a:p>
            <a:pPr marL="400050" lvl="1" indent="0">
              <a:buNone/>
            </a:pPr>
            <a:r>
              <a:rPr lang="en-GB" b="1" dirty="0" err="1">
                <a:solidFill>
                  <a:srgbClr val="FFFF00"/>
                </a:solidFill>
                <a:latin typeface="Courier New" pitchFamily="49" charset="0"/>
                <a:cs typeface="Courier New" pitchFamily="49" charset="0"/>
              </a:rPr>
              <a:t>list.Add</a:t>
            </a:r>
            <a:r>
              <a:rPr lang="en-GB" b="1" dirty="0">
                <a:solidFill>
                  <a:srgbClr val="FFFF00"/>
                </a:solidFill>
                <a:latin typeface="Courier New" pitchFamily="49" charset="0"/>
                <a:cs typeface="Courier New" pitchFamily="49" charset="0"/>
              </a:rPr>
              <a:t>(2);</a:t>
            </a:r>
          </a:p>
          <a:p>
            <a:pPr marL="400050" lvl="1" indent="0">
              <a:buNone/>
            </a:pPr>
            <a:r>
              <a:rPr lang="en-GB" b="1" dirty="0" err="1">
                <a:solidFill>
                  <a:srgbClr val="FFFF00"/>
                </a:solidFill>
                <a:latin typeface="Courier New" pitchFamily="49" charset="0"/>
                <a:cs typeface="Courier New" pitchFamily="49" charset="0"/>
              </a:rPr>
              <a:t>list.Add</a:t>
            </a:r>
            <a:r>
              <a:rPr lang="en-GB" b="1" dirty="0">
                <a:solidFill>
                  <a:srgbClr val="FFFF00"/>
                </a:solidFill>
                <a:latin typeface="Courier New" pitchFamily="49" charset="0"/>
                <a:cs typeface="Courier New" pitchFamily="49" charset="0"/>
              </a:rPr>
              <a:t>(3);</a:t>
            </a:r>
          </a:p>
          <a:p>
            <a:pPr marL="400050" lvl="1" indent="0">
              <a:buNone/>
            </a:pPr>
            <a:r>
              <a:rPr lang="en-GB" b="1" dirty="0" err="1">
                <a:solidFill>
                  <a:srgbClr val="FFFF00"/>
                </a:solidFill>
                <a:latin typeface="Courier New" pitchFamily="49" charset="0"/>
                <a:cs typeface="Courier New" pitchFamily="49" charset="0"/>
              </a:rPr>
              <a:t>list.Add</a:t>
            </a:r>
            <a:r>
              <a:rPr lang="en-GB" b="1" dirty="0">
                <a:solidFill>
                  <a:srgbClr val="FFFF00"/>
                </a:solidFill>
                <a:latin typeface="Courier New" pitchFamily="49" charset="0"/>
                <a:cs typeface="Courier New" pitchFamily="49" charset="0"/>
              </a:rPr>
              <a:t>(5);</a:t>
            </a:r>
          </a:p>
          <a:p>
            <a:pPr marL="400050" lvl="1" indent="0">
              <a:buNone/>
            </a:pPr>
            <a:endParaRPr lang="en-GB" sz="1800" dirty="0">
              <a:latin typeface="Courier New" pitchFamily="49" charset="0"/>
              <a:cs typeface="Courier New" pitchFamily="49" charset="0"/>
            </a:endParaRPr>
          </a:p>
          <a:p>
            <a:r>
              <a:rPr lang="en-GB" dirty="0"/>
              <a:t>There are many other methods in a List class.</a:t>
            </a:r>
          </a:p>
          <a:p>
            <a:r>
              <a:rPr lang="en-GB" dirty="0"/>
              <a:t>Useful ones are Insert, Find, Remove, Sort, Reverse…</a:t>
            </a:r>
          </a:p>
          <a:p>
            <a:r>
              <a:rPr lang="en-GB" dirty="0"/>
              <a:t>Sounds great so why bother learning about arrays?</a:t>
            </a:r>
          </a:p>
          <a:p>
            <a:r>
              <a:rPr lang="en-GB" dirty="0"/>
              <a:t>Arrays require less memory and are faster in use.</a:t>
            </a:r>
          </a:p>
          <a:p>
            <a:endParaRPr lang="en-GB" dirty="0"/>
          </a:p>
        </p:txBody>
      </p:sp>
      <p:sp>
        <p:nvSpPr>
          <p:cNvPr id="2" name="Title 1"/>
          <p:cNvSpPr>
            <a:spLocks noGrp="1"/>
          </p:cNvSpPr>
          <p:nvPr>
            <p:ph type="title"/>
          </p:nvPr>
        </p:nvSpPr>
        <p:spPr>
          <a:xfrm>
            <a:off x="0" y="365126"/>
            <a:ext cx="1705358" cy="535531"/>
          </a:xfrm>
        </p:spPr>
        <p:txBody>
          <a:bodyPr/>
          <a:lstStyle/>
          <a:p>
            <a:r>
              <a:rPr lang="en-GB" dirty="0"/>
              <a:t>List</a:t>
            </a:r>
          </a:p>
        </p:txBody>
      </p:sp>
    </p:spTree>
    <p:extLst>
      <p:ext uri="{BB962C8B-B14F-4D97-AF65-F5344CB8AC3E}">
        <p14:creationId xmlns:p14="http://schemas.microsoft.com/office/powerpoint/2010/main" val="148464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C3DFE360-8715-421F-9ED8-8057160B230D}"/>
              </a:ext>
            </a:extLst>
          </p:cNvPr>
          <p:cNvSpPr>
            <a:spLocks noGrp="1"/>
          </p:cNvSpPr>
          <p:nvPr>
            <p:ph type="sldNum" sz="quarter" idx="12"/>
          </p:nvPr>
        </p:nvSpPr>
        <p:spPr/>
        <p:txBody>
          <a:bodyPr/>
          <a:lstStyle/>
          <a:p>
            <a:fld id="{21C5D830-FC1E-4257-A8C9-800695176662}" type="slidenum">
              <a:rPr lang="en-GB" smtClean="0"/>
              <a:t>12</a:t>
            </a:fld>
            <a:endParaRPr lang="en-GB"/>
          </a:p>
        </p:txBody>
      </p:sp>
      <p:sp>
        <p:nvSpPr>
          <p:cNvPr id="6" name="Content Placeholder 5"/>
          <p:cNvSpPr>
            <a:spLocks noGrp="1"/>
          </p:cNvSpPr>
          <p:nvPr>
            <p:ph idx="1"/>
          </p:nvPr>
        </p:nvSpPr>
        <p:spPr/>
        <p:txBody>
          <a:bodyPr/>
          <a:lstStyle/>
          <a:p>
            <a:r>
              <a:rPr lang="en-GB" dirty="0"/>
              <a:t>It can be annoying to keep referring to a particular array slot by its index in larger scripts.</a:t>
            </a:r>
          </a:p>
          <a:p>
            <a:r>
              <a:rPr lang="en-GB" dirty="0"/>
              <a:t>For instance, if a </a:t>
            </a:r>
            <a:r>
              <a:rPr lang="en-GB" dirty="0" err="1"/>
              <a:t>gameworld</a:t>
            </a:r>
            <a:r>
              <a:rPr lang="en-GB" dirty="0"/>
              <a:t> spawned a number of NPCs dependent on the day of the week the game clock was in, you could do the following:</a:t>
            </a:r>
          </a:p>
          <a:p>
            <a:endParaRPr lang="en-GB" dirty="0"/>
          </a:p>
          <a:p>
            <a:pPr marL="457200" lvl="1" indent="0">
              <a:buNone/>
            </a:pPr>
            <a:r>
              <a:rPr lang="en-GB" b="1" dirty="0" err="1">
                <a:solidFill>
                  <a:srgbClr val="FFFF00"/>
                </a:solidFill>
                <a:latin typeface="Courier New" pitchFamily="49" charset="0"/>
                <a:cs typeface="Courier New" pitchFamily="49" charset="0"/>
              </a:rPr>
              <a:t>int</a:t>
            </a:r>
            <a:r>
              <a:rPr lang="en-GB" b="1" dirty="0">
                <a:solidFill>
                  <a:srgbClr val="FFFF00"/>
                </a:solidFill>
                <a:latin typeface="Courier New" pitchFamily="49" charset="0"/>
                <a:cs typeface="Courier New" pitchFamily="49" charset="0"/>
              </a:rPr>
              <a:t> [] </a:t>
            </a:r>
            <a:r>
              <a:rPr lang="en-GB" b="1" dirty="0" err="1">
                <a:solidFill>
                  <a:srgbClr val="FFFF00"/>
                </a:solidFill>
                <a:latin typeface="Courier New" pitchFamily="49" charset="0"/>
                <a:cs typeface="Courier New" pitchFamily="49" charset="0"/>
              </a:rPr>
              <a:t>npcSpawner</a:t>
            </a:r>
            <a:r>
              <a:rPr lang="en-GB" b="1" dirty="0">
                <a:solidFill>
                  <a:srgbClr val="FFFF00"/>
                </a:solidFill>
                <a:latin typeface="Courier New" pitchFamily="49" charset="0"/>
                <a:cs typeface="Courier New" pitchFamily="49" charset="0"/>
              </a:rPr>
              <a:t> = new </a:t>
            </a:r>
            <a:r>
              <a:rPr lang="en-GB" b="1" dirty="0" err="1">
                <a:solidFill>
                  <a:srgbClr val="FFFF00"/>
                </a:solidFill>
                <a:latin typeface="Courier New" pitchFamily="49" charset="0"/>
                <a:cs typeface="Courier New" pitchFamily="49" charset="0"/>
              </a:rPr>
              <a:t>int</a:t>
            </a:r>
            <a:r>
              <a:rPr lang="en-GB" b="1" dirty="0">
                <a:solidFill>
                  <a:srgbClr val="FFFF00"/>
                </a:solidFill>
                <a:latin typeface="Courier New" pitchFamily="49" charset="0"/>
                <a:cs typeface="Courier New" pitchFamily="49" charset="0"/>
              </a:rPr>
              <a:t>[7];</a:t>
            </a:r>
          </a:p>
          <a:p>
            <a:pPr marL="457200" lvl="1" indent="0">
              <a:buNone/>
            </a:pPr>
            <a:r>
              <a:rPr lang="en-GB" b="1" dirty="0" err="1">
                <a:solidFill>
                  <a:srgbClr val="FFFF00"/>
                </a:solidFill>
                <a:latin typeface="Courier New" pitchFamily="49" charset="0"/>
                <a:cs typeface="Courier New" pitchFamily="49" charset="0"/>
              </a:rPr>
              <a:t>npcSpawner</a:t>
            </a:r>
            <a:r>
              <a:rPr lang="en-GB" b="1" dirty="0">
                <a:solidFill>
                  <a:srgbClr val="FFFF00"/>
                </a:solidFill>
                <a:latin typeface="Courier New" pitchFamily="49" charset="0"/>
                <a:cs typeface="Courier New" pitchFamily="49" charset="0"/>
              </a:rPr>
              <a:t>[1] = 12;	// on Monday, spawn twelve </a:t>
            </a:r>
            <a:r>
              <a:rPr lang="en-GB" b="1" dirty="0" err="1">
                <a:solidFill>
                  <a:srgbClr val="FFFF00"/>
                </a:solidFill>
                <a:latin typeface="Courier New" pitchFamily="49" charset="0"/>
                <a:cs typeface="Courier New" pitchFamily="49" charset="0"/>
              </a:rPr>
              <a:t>npcs</a:t>
            </a:r>
            <a:endParaRPr lang="en-GB" b="1" dirty="0">
              <a:solidFill>
                <a:srgbClr val="FFFF00"/>
              </a:solidFill>
              <a:latin typeface="Courier New" pitchFamily="49" charset="0"/>
              <a:cs typeface="Courier New" pitchFamily="49" charset="0"/>
            </a:endParaRPr>
          </a:p>
          <a:p>
            <a:pPr lvl="1"/>
            <a:endParaRPr lang="en-GB" sz="1800" dirty="0"/>
          </a:p>
          <a:p>
            <a:r>
              <a:rPr lang="en-GB" dirty="0"/>
              <a:t>To keep remembering that Monday is index 1 throughout your script is tedious and error prone.</a:t>
            </a:r>
          </a:p>
          <a:p>
            <a:r>
              <a:rPr lang="en-GB" dirty="0"/>
              <a:t>What if you change Monday to a different value (like 0) and you forget to change it everywhere in your code?</a:t>
            </a:r>
          </a:p>
          <a:p>
            <a:r>
              <a:rPr lang="en-GB" dirty="0"/>
              <a:t>Later if you see </a:t>
            </a:r>
            <a:r>
              <a:rPr lang="en-GB" dirty="0" err="1">
                <a:latin typeface="Courier New" pitchFamily="49" charset="0"/>
                <a:cs typeface="Courier New" pitchFamily="49" charset="0"/>
              </a:rPr>
              <a:t>npcSpawner</a:t>
            </a:r>
            <a:r>
              <a:rPr lang="en-GB" dirty="0">
                <a:latin typeface="Courier New" pitchFamily="49" charset="0"/>
                <a:cs typeface="Courier New" pitchFamily="49" charset="0"/>
              </a:rPr>
              <a:t>[1]</a:t>
            </a:r>
            <a:r>
              <a:rPr lang="en-GB" dirty="0"/>
              <a:t> in your code, it could be an error or it may be correct.</a:t>
            </a:r>
          </a:p>
          <a:p>
            <a:r>
              <a:rPr lang="en-GB" dirty="0"/>
              <a:t>Clearly this is bad and there must be a better technique?</a:t>
            </a:r>
          </a:p>
          <a:p>
            <a:r>
              <a:rPr lang="en-GB" dirty="0"/>
              <a:t>This is where enumerations come in...</a:t>
            </a:r>
          </a:p>
          <a:p>
            <a:endParaRPr lang="en-GB" dirty="0"/>
          </a:p>
        </p:txBody>
      </p:sp>
      <p:sp>
        <p:nvSpPr>
          <p:cNvPr id="2" name="Title 1"/>
          <p:cNvSpPr>
            <a:spLocks noGrp="1"/>
          </p:cNvSpPr>
          <p:nvPr>
            <p:ph type="title"/>
          </p:nvPr>
        </p:nvSpPr>
        <p:spPr>
          <a:xfrm>
            <a:off x="0" y="365126"/>
            <a:ext cx="3822925" cy="535531"/>
          </a:xfrm>
        </p:spPr>
        <p:txBody>
          <a:bodyPr/>
          <a:lstStyle/>
          <a:p>
            <a:r>
              <a:rPr lang="en-GB" dirty="0"/>
              <a:t>Enumerations</a:t>
            </a:r>
          </a:p>
        </p:txBody>
      </p:sp>
    </p:spTree>
    <p:extLst>
      <p:ext uri="{BB962C8B-B14F-4D97-AF65-F5344CB8AC3E}">
        <p14:creationId xmlns:p14="http://schemas.microsoft.com/office/powerpoint/2010/main" val="228258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AB20B7ED-5F28-41FF-B9EB-6776BE1DAFC6}"/>
              </a:ext>
            </a:extLst>
          </p:cNvPr>
          <p:cNvSpPr>
            <a:spLocks noGrp="1"/>
          </p:cNvSpPr>
          <p:nvPr>
            <p:ph type="sldNum" sz="quarter" idx="12"/>
          </p:nvPr>
        </p:nvSpPr>
        <p:spPr/>
        <p:txBody>
          <a:bodyPr/>
          <a:lstStyle/>
          <a:p>
            <a:fld id="{21C5D830-FC1E-4257-A8C9-800695176662}" type="slidenum">
              <a:rPr lang="en-GB" smtClean="0"/>
              <a:t>13</a:t>
            </a:fld>
            <a:endParaRPr lang="en-GB"/>
          </a:p>
        </p:txBody>
      </p:sp>
      <p:sp>
        <p:nvSpPr>
          <p:cNvPr id="6" name="Content Placeholder 5"/>
          <p:cNvSpPr>
            <a:spLocks noGrp="1"/>
          </p:cNvSpPr>
          <p:nvPr>
            <p:ph idx="1"/>
          </p:nvPr>
        </p:nvSpPr>
        <p:spPr/>
        <p:txBody>
          <a:bodyPr/>
          <a:lstStyle/>
          <a:p>
            <a:r>
              <a:rPr lang="en-GB" dirty="0"/>
              <a:t>It would be easier if we could write script like the following:</a:t>
            </a:r>
          </a:p>
          <a:p>
            <a:pPr lvl="1">
              <a:buNone/>
            </a:pPr>
            <a:r>
              <a:rPr lang="en-GB" b="1" dirty="0">
                <a:solidFill>
                  <a:srgbClr val="FFFF00"/>
                </a:solidFill>
                <a:latin typeface="Courier New" panose="02070309020205020404" pitchFamily="49" charset="0"/>
                <a:cs typeface="Courier New" panose="02070309020205020404" pitchFamily="49" charset="0"/>
              </a:rPr>
              <a:t>   </a:t>
            </a:r>
            <a:r>
              <a:rPr lang="en-GB" b="1" dirty="0" err="1">
                <a:solidFill>
                  <a:srgbClr val="FFFF00"/>
                </a:solidFill>
                <a:latin typeface="Courier New" pitchFamily="49" charset="0"/>
                <a:cs typeface="Courier New" pitchFamily="49" charset="0"/>
              </a:rPr>
              <a:t>npcSpawner</a:t>
            </a:r>
            <a:r>
              <a:rPr lang="en-GB" b="1" dirty="0">
                <a:solidFill>
                  <a:srgbClr val="FFFF00"/>
                </a:solidFill>
                <a:latin typeface="Courier New" pitchFamily="49" charset="0"/>
                <a:cs typeface="Courier New" pitchFamily="49" charset="0"/>
              </a:rPr>
              <a:t>[MONDAY] = 12;</a:t>
            </a:r>
          </a:p>
          <a:p>
            <a:endParaRPr lang="en-GB" dirty="0"/>
          </a:p>
          <a:p>
            <a:r>
              <a:rPr lang="en-GB" dirty="0"/>
              <a:t>Whilst it would be possible to create a global variable called MONDAY that has the value of 1, this is not good coding practice.</a:t>
            </a:r>
          </a:p>
          <a:p>
            <a:r>
              <a:rPr lang="en-GB" dirty="0"/>
              <a:t>We would have 7 global variables, each holding an integer representing a day of the week.</a:t>
            </a:r>
          </a:p>
          <a:p>
            <a:r>
              <a:rPr lang="en-GB" dirty="0"/>
              <a:t>What would stop a piece of script from altering this value?</a:t>
            </a:r>
          </a:p>
          <a:p>
            <a:r>
              <a:rPr lang="en-GB" dirty="0"/>
              <a:t>What if we missed a value out?</a:t>
            </a:r>
          </a:p>
          <a:p>
            <a:r>
              <a:rPr lang="en-GB" dirty="0"/>
              <a:t>The variables are each referring to a day of the week but the data is not held together which goes against the principle of encapsulation (part of Object Oriented coding).</a:t>
            </a:r>
          </a:p>
          <a:p>
            <a:endParaRPr lang="en-GB" dirty="0"/>
          </a:p>
          <a:p>
            <a:endParaRPr lang="en-GB" dirty="0"/>
          </a:p>
        </p:txBody>
      </p:sp>
      <p:sp>
        <p:nvSpPr>
          <p:cNvPr id="2" name="Title 1"/>
          <p:cNvSpPr>
            <a:spLocks noGrp="1"/>
          </p:cNvSpPr>
          <p:nvPr>
            <p:ph type="title"/>
          </p:nvPr>
        </p:nvSpPr>
        <p:spPr>
          <a:xfrm>
            <a:off x="0" y="365126"/>
            <a:ext cx="3822925" cy="535531"/>
          </a:xfrm>
        </p:spPr>
        <p:txBody>
          <a:bodyPr/>
          <a:lstStyle/>
          <a:p>
            <a:r>
              <a:rPr lang="en-GB" dirty="0"/>
              <a:t>Enumerations</a:t>
            </a:r>
          </a:p>
        </p:txBody>
      </p:sp>
    </p:spTree>
    <p:extLst>
      <p:ext uri="{BB962C8B-B14F-4D97-AF65-F5344CB8AC3E}">
        <p14:creationId xmlns:p14="http://schemas.microsoft.com/office/powerpoint/2010/main" val="14996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BFB5DF25-1BBA-4151-BEAD-4697D84C26DF}"/>
              </a:ext>
            </a:extLst>
          </p:cNvPr>
          <p:cNvSpPr>
            <a:spLocks noGrp="1"/>
          </p:cNvSpPr>
          <p:nvPr>
            <p:ph type="sldNum" sz="quarter" idx="12"/>
          </p:nvPr>
        </p:nvSpPr>
        <p:spPr/>
        <p:txBody>
          <a:bodyPr/>
          <a:lstStyle/>
          <a:p>
            <a:fld id="{21C5D830-FC1E-4257-A8C9-800695176662}" type="slidenum">
              <a:rPr lang="en-GB" smtClean="0"/>
              <a:t>14</a:t>
            </a:fld>
            <a:endParaRPr lang="en-GB"/>
          </a:p>
        </p:txBody>
      </p:sp>
      <p:sp>
        <p:nvSpPr>
          <p:cNvPr id="6" name="Content Placeholder 5"/>
          <p:cNvSpPr>
            <a:spLocks noGrp="1"/>
          </p:cNvSpPr>
          <p:nvPr>
            <p:ph idx="1"/>
          </p:nvPr>
        </p:nvSpPr>
        <p:spPr/>
        <p:txBody>
          <a:bodyPr/>
          <a:lstStyle/>
          <a:p>
            <a:r>
              <a:rPr lang="en-GB" sz="1600" dirty="0"/>
              <a:t>Instead, in C# we can do this:</a:t>
            </a:r>
            <a:br>
              <a:rPr lang="en-GB" sz="1600" dirty="0"/>
            </a:br>
            <a:endParaRPr lang="en-GB" sz="1600" dirty="0"/>
          </a:p>
          <a:p>
            <a:pPr marL="342900" lvl="1" indent="-342900">
              <a:buNone/>
            </a:pPr>
            <a:r>
              <a:rPr lang="en-GB" b="1" dirty="0">
                <a:solidFill>
                  <a:srgbClr val="FFFF00"/>
                </a:solidFill>
                <a:latin typeface="Courier New" panose="02070309020205020404" pitchFamily="49" charset="0"/>
                <a:cs typeface="Courier New" panose="02070309020205020404" pitchFamily="49" charset="0"/>
              </a:rPr>
              <a:t>	</a:t>
            </a:r>
            <a:r>
              <a:rPr lang="en-GB" b="1" dirty="0" err="1">
                <a:solidFill>
                  <a:srgbClr val="FFFF00"/>
                </a:solidFill>
                <a:latin typeface="Courier New" pitchFamily="49" charset="0"/>
                <a:cs typeface="Courier New" pitchFamily="49" charset="0"/>
              </a:rPr>
              <a:t>enum</a:t>
            </a:r>
            <a:r>
              <a:rPr lang="en-GB" b="1" dirty="0">
                <a:solidFill>
                  <a:srgbClr val="FFFF00"/>
                </a:solidFill>
                <a:latin typeface="Courier New" pitchFamily="49" charset="0"/>
                <a:cs typeface="Courier New" pitchFamily="49" charset="0"/>
              </a:rPr>
              <a:t> </a:t>
            </a:r>
            <a:r>
              <a:rPr lang="en-GB" b="1" dirty="0" err="1">
                <a:solidFill>
                  <a:srgbClr val="FFFF00"/>
                </a:solidFill>
                <a:latin typeface="Courier New" pitchFamily="49" charset="0"/>
                <a:cs typeface="Courier New" pitchFamily="49" charset="0"/>
              </a:rPr>
              <a:t>DaysOfTheWeek</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SUNDAY,</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MONDAY,</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TUESDAY,</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WEDNESDAY,</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THURSDAY,</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FRIDAY,</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SATURDAY</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p>
          <a:p>
            <a:endParaRPr lang="en-GB" sz="1600" b="1" dirty="0">
              <a:solidFill>
                <a:srgbClr val="FFFF00"/>
              </a:solidFill>
              <a:latin typeface="Courier New" pitchFamily="49" charset="0"/>
              <a:cs typeface="Courier New" pitchFamily="49" charset="0"/>
            </a:endParaRPr>
          </a:p>
          <a:p>
            <a:pPr marL="0" indent="0">
              <a:buNone/>
            </a:pP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int</a:t>
            </a:r>
            <a:r>
              <a:rPr lang="en-GB" sz="1600" b="1" dirty="0">
                <a:solidFill>
                  <a:srgbClr val="FFFF00"/>
                </a:solidFill>
                <a:latin typeface="Courier New" pitchFamily="49" charset="0"/>
                <a:cs typeface="Courier New" pitchFamily="49" charset="0"/>
              </a:rPr>
              <a:t> [] </a:t>
            </a:r>
            <a:r>
              <a:rPr lang="en-GB" sz="1600" b="1" dirty="0" err="1">
                <a:solidFill>
                  <a:srgbClr val="FFFF00"/>
                </a:solidFill>
                <a:latin typeface="Courier New" pitchFamily="49" charset="0"/>
                <a:cs typeface="Courier New" pitchFamily="49" charset="0"/>
              </a:rPr>
              <a:t>npcSpawner</a:t>
            </a:r>
            <a:r>
              <a:rPr lang="en-GB" sz="1600" b="1" dirty="0">
                <a:solidFill>
                  <a:srgbClr val="FFFF00"/>
                </a:solidFill>
                <a:latin typeface="Courier New" pitchFamily="49" charset="0"/>
                <a:cs typeface="Courier New" pitchFamily="49" charset="0"/>
              </a:rPr>
              <a:t> = new </a:t>
            </a:r>
            <a:r>
              <a:rPr lang="en-GB" sz="1600" b="1" dirty="0" err="1">
                <a:solidFill>
                  <a:srgbClr val="FFFF00"/>
                </a:solidFill>
                <a:latin typeface="Courier New" pitchFamily="49" charset="0"/>
                <a:cs typeface="Courier New" pitchFamily="49" charset="0"/>
              </a:rPr>
              <a:t>int</a:t>
            </a:r>
            <a:r>
              <a:rPr lang="en-GB" sz="1600" b="1" dirty="0">
                <a:solidFill>
                  <a:srgbClr val="FFFF00"/>
                </a:solidFill>
                <a:latin typeface="Courier New" pitchFamily="49" charset="0"/>
                <a:cs typeface="Courier New" pitchFamily="49" charset="0"/>
              </a:rPr>
              <a:t>[7];</a:t>
            </a:r>
          </a:p>
          <a:p>
            <a:pPr marL="0" indent="0">
              <a:buNone/>
            </a:pP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npcSpawner</a:t>
            </a:r>
            <a:r>
              <a:rPr lang="en-GB" sz="1600" b="1" dirty="0">
                <a:solidFill>
                  <a:srgbClr val="FFFF00"/>
                </a:solidFill>
                <a:latin typeface="Courier New" pitchFamily="49" charset="0"/>
                <a:cs typeface="Courier New" pitchFamily="49" charset="0"/>
              </a:rPr>
              <a:t>[</a:t>
            </a:r>
            <a:r>
              <a:rPr lang="en-GB" sz="1600" b="1" dirty="0" err="1">
                <a:solidFill>
                  <a:srgbClr val="FFFF00"/>
                </a:solidFill>
                <a:latin typeface="Courier New" pitchFamily="49" charset="0"/>
                <a:cs typeface="Courier New" pitchFamily="49" charset="0"/>
              </a:rPr>
              <a:t>DaysOfTheWeek.MONDAY</a:t>
            </a:r>
            <a:r>
              <a:rPr lang="en-GB" sz="1600" b="1" dirty="0">
                <a:solidFill>
                  <a:srgbClr val="FFFF00"/>
                </a:solidFill>
                <a:latin typeface="Courier New" pitchFamily="49" charset="0"/>
                <a:cs typeface="Courier New" pitchFamily="49" charset="0"/>
              </a:rPr>
              <a:t>] = 12;</a:t>
            </a:r>
          </a:p>
          <a:p>
            <a:endParaRPr lang="en-GB" dirty="0"/>
          </a:p>
        </p:txBody>
      </p:sp>
      <p:sp>
        <p:nvSpPr>
          <p:cNvPr id="2" name="Title 1"/>
          <p:cNvSpPr>
            <a:spLocks noGrp="1"/>
          </p:cNvSpPr>
          <p:nvPr>
            <p:ph type="title"/>
          </p:nvPr>
        </p:nvSpPr>
        <p:spPr>
          <a:xfrm>
            <a:off x="0" y="365126"/>
            <a:ext cx="3822925" cy="535531"/>
          </a:xfrm>
        </p:spPr>
        <p:txBody>
          <a:bodyPr/>
          <a:lstStyle/>
          <a:p>
            <a:r>
              <a:rPr lang="en-GB" dirty="0"/>
              <a:t>Enumerations</a:t>
            </a:r>
          </a:p>
        </p:txBody>
      </p:sp>
      <p:grpSp>
        <p:nvGrpSpPr>
          <p:cNvPr id="17" name="Group 16"/>
          <p:cNvGrpSpPr/>
          <p:nvPr/>
        </p:nvGrpSpPr>
        <p:grpSpPr>
          <a:xfrm>
            <a:off x="2962277" y="1952625"/>
            <a:ext cx="8010523" cy="1552575"/>
            <a:chOff x="2962277" y="1952625"/>
            <a:chExt cx="8010523" cy="1552575"/>
          </a:xfrm>
        </p:grpSpPr>
        <p:sp>
          <p:nvSpPr>
            <p:cNvPr id="7" name="TextBox 6"/>
            <p:cNvSpPr txBox="1"/>
            <p:nvPr/>
          </p:nvSpPr>
          <p:spPr>
            <a:xfrm>
              <a:off x="7972425" y="1952625"/>
              <a:ext cx="3000375" cy="369332"/>
            </a:xfrm>
            <a:prstGeom prst="rect">
              <a:avLst/>
            </a:prstGeom>
            <a:noFill/>
            <a:ln>
              <a:solidFill>
                <a:schemeClr val="accent1">
                  <a:lumMod val="40000"/>
                  <a:lumOff val="60000"/>
                </a:schemeClr>
              </a:solidFill>
            </a:ln>
          </p:spPr>
          <p:txBody>
            <a:bodyPr wrap="square" rtlCol="0">
              <a:spAutoFit/>
            </a:bodyPr>
            <a:lstStyle/>
            <a:p>
              <a:r>
                <a:rPr lang="en-GB" dirty="0">
                  <a:solidFill>
                    <a:schemeClr val="bg1"/>
                  </a:solidFill>
                </a:rPr>
                <a:t>Note: there is no comma here</a:t>
              </a:r>
            </a:p>
          </p:txBody>
        </p:sp>
        <p:cxnSp>
          <p:nvCxnSpPr>
            <p:cNvPr id="9" name="Straight Arrow Connector 8"/>
            <p:cNvCxnSpPr>
              <a:stCxn id="7" idx="1"/>
            </p:cNvCxnSpPr>
            <p:nvPr/>
          </p:nvCxnSpPr>
          <p:spPr>
            <a:xfrm flipH="1">
              <a:off x="2962277" y="2137291"/>
              <a:ext cx="5010148" cy="1367909"/>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638300" y="3238500"/>
            <a:ext cx="9001126" cy="552450"/>
            <a:chOff x="1638300" y="3238500"/>
            <a:chExt cx="9001126" cy="552450"/>
          </a:xfrm>
        </p:grpSpPr>
        <p:cxnSp>
          <p:nvCxnSpPr>
            <p:cNvPr id="11" name="Straight Arrow Connector 10"/>
            <p:cNvCxnSpPr>
              <a:stCxn id="14" idx="1"/>
            </p:cNvCxnSpPr>
            <p:nvPr/>
          </p:nvCxnSpPr>
          <p:spPr>
            <a:xfrm flipH="1">
              <a:off x="1638300" y="3423166"/>
              <a:ext cx="6334126" cy="367784"/>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972426" y="3238500"/>
              <a:ext cx="2667000" cy="369332"/>
            </a:xfrm>
            <a:prstGeom prst="rect">
              <a:avLst/>
            </a:prstGeom>
            <a:noFill/>
            <a:ln>
              <a:solidFill>
                <a:schemeClr val="accent1">
                  <a:lumMod val="40000"/>
                  <a:lumOff val="60000"/>
                </a:schemeClr>
              </a:solidFill>
            </a:ln>
          </p:spPr>
          <p:txBody>
            <a:bodyPr wrap="square" rtlCol="0">
              <a:spAutoFit/>
            </a:bodyPr>
            <a:lstStyle/>
            <a:p>
              <a:r>
                <a:rPr lang="en-GB" dirty="0">
                  <a:solidFill>
                    <a:schemeClr val="bg1"/>
                  </a:solidFill>
                </a:rPr>
                <a:t>There is a semi-colon here</a:t>
              </a:r>
            </a:p>
          </p:txBody>
        </p:sp>
      </p:grpSp>
    </p:spTree>
    <p:extLst>
      <p:ext uri="{BB962C8B-B14F-4D97-AF65-F5344CB8AC3E}">
        <p14:creationId xmlns:p14="http://schemas.microsoft.com/office/powerpoint/2010/main" val="21091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CA0B522F-F0CE-4299-8210-22D4A84F46CF}"/>
              </a:ext>
            </a:extLst>
          </p:cNvPr>
          <p:cNvSpPr>
            <a:spLocks noGrp="1"/>
          </p:cNvSpPr>
          <p:nvPr>
            <p:ph type="sldNum" sz="quarter" idx="12"/>
          </p:nvPr>
        </p:nvSpPr>
        <p:spPr/>
        <p:txBody>
          <a:bodyPr/>
          <a:lstStyle/>
          <a:p>
            <a:fld id="{21C5D830-FC1E-4257-A8C9-800695176662}" type="slidenum">
              <a:rPr lang="en-GB" smtClean="0"/>
              <a:t>15</a:t>
            </a:fld>
            <a:endParaRPr lang="en-GB"/>
          </a:p>
        </p:txBody>
      </p:sp>
      <p:sp>
        <p:nvSpPr>
          <p:cNvPr id="6" name="Content Placeholder 5"/>
          <p:cNvSpPr>
            <a:spLocks noGrp="1"/>
          </p:cNvSpPr>
          <p:nvPr>
            <p:ph idx="1"/>
          </p:nvPr>
        </p:nvSpPr>
        <p:spPr>
          <a:xfrm>
            <a:off x="838199" y="1080655"/>
            <a:ext cx="10925175" cy="5096308"/>
          </a:xfrm>
        </p:spPr>
        <p:txBody>
          <a:bodyPr/>
          <a:lstStyle/>
          <a:p>
            <a:r>
              <a:rPr lang="en-GB" dirty="0"/>
              <a:t>In Ye </a:t>
            </a:r>
            <a:r>
              <a:rPr lang="en-GB" dirty="0" err="1"/>
              <a:t>Olde</a:t>
            </a:r>
            <a:r>
              <a:rPr lang="en-GB" dirty="0"/>
              <a:t> Days of Yore (pre-1970), most computer programs were basically a bunch of data and sets of instructions (called functions).</a:t>
            </a:r>
          </a:p>
          <a:p>
            <a:r>
              <a:rPr lang="en-GB" dirty="0"/>
              <a:t>Whilst this kind of programming is fine, larger codes become quite complicated to organise and maintain.</a:t>
            </a:r>
          </a:p>
          <a:p>
            <a:r>
              <a:rPr lang="en-GB" dirty="0"/>
              <a:t>The concepts of Object Oriented programming exist to provide a better mechanism for organising code.</a:t>
            </a:r>
          </a:p>
          <a:p>
            <a:r>
              <a:rPr lang="en-GB" dirty="0"/>
              <a:t>Note that there is no single OO implementation used in computing.</a:t>
            </a:r>
          </a:p>
          <a:p>
            <a:r>
              <a:rPr lang="en-GB" dirty="0"/>
              <a:t>It is a principle or a paradigm.</a:t>
            </a:r>
          </a:p>
          <a:p>
            <a:r>
              <a:rPr lang="en-GB" dirty="0"/>
              <a:t>There are many other programming paradigms but OO is very popular for a variety of reasons.</a:t>
            </a:r>
          </a:p>
          <a:p>
            <a:r>
              <a:rPr lang="en-GB" dirty="0"/>
              <a:t>It is up to the language designers to choose what parts of the paradigm are implemented and how in any given programming language.</a:t>
            </a:r>
          </a:p>
          <a:p>
            <a:r>
              <a:rPr lang="en-GB" dirty="0"/>
              <a:t>Many programming languages can also use mixed-paradigms.</a:t>
            </a:r>
          </a:p>
          <a:p>
            <a:r>
              <a:rPr lang="en-GB" dirty="0"/>
              <a:t>C# has: strong typing, imperative, declarative, functional, generic, object and component oriented.</a:t>
            </a:r>
          </a:p>
          <a:p>
            <a:r>
              <a:rPr lang="en-GB" dirty="0"/>
              <a:t>No need to know or even worry about this!</a:t>
            </a:r>
          </a:p>
          <a:p>
            <a:endParaRPr lang="en-GB" dirty="0"/>
          </a:p>
        </p:txBody>
      </p:sp>
      <p:sp>
        <p:nvSpPr>
          <p:cNvPr id="2" name="Title 1"/>
          <p:cNvSpPr>
            <a:spLocks noGrp="1"/>
          </p:cNvSpPr>
          <p:nvPr>
            <p:ph type="title"/>
          </p:nvPr>
        </p:nvSpPr>
        <p:spPr>
          <a:xfrm>
            <a:off x="0" y="365126"/>
            <a:ext cx="6073541" cy="535531"/>
          </a:xfrm>
        </p:spPr>
        <p:txBody>
          <a:bodyPr/>
          <a:lstStyle/>
          <a:p>
            <a:r>
              <a:rPr lang="en-GB" dirty="0"/>
              <a:t>Basic object orientation</a:t>
            </a:r>
          </a:p>
        </p:txBody>
      </p:sp>
    </p:spTree>
    <p:extLst>
      <p:ext uri="{BB962C8B-B14F-4D97-AF65-F5344CB8AC3E}">
        <p14:creationId xmlns:p14="http://schemas.microsoft.com/office/powerpoint/2010/main" val="268327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7C9B45B4-7923-403C-BED5-2208EDF1D963}"/>
              </a:ext>
            </a:extLst>
          </p:cNvPr>
          <p:cNvSpPr>
            <a:spLocks noGrp="1"/>
          </p:cNvSpPr>
          <p:nvPr>
            <p:ph type="sldNum" sz="quarter" idx="12"/>
          </p:nvPr>
        </p:nvSpPr>
        <p:spPr/>
        <p:txBody>
          <a:bodyPr/>
          <a:lstStyle/>
          <a:p>
            <a:fld id="{21C5D830-FC1E-4257-A8C9-800695176662}" type="slidenum">
              <a:rPr lang="en-GB" smtClean="0"/>
              <a:t>16</a:t>
            </a:fld>
            <a:endParaRPr lang="en-GB"/>
          </a:p>
        </p:txBody>
      </p:sp>
      <p:sp>
        <p:nvSpPr>
          <p:cNvPr id="6" name="Content Placeholder 5"/>
          <p:cNvSpPr>
            <a:spLocks noGrp="1"/>
          </p:cNvSpPr>
          <p:nvPr>
            <p:ph idx="1"/>
          </p:nvPr>
        </p:nvSpPr>
        <p:spPr>
          <a:xfrm>
            <a:off x="838200" y="1080655"/>
            <a:ext cx="10817994" cy="5096308"/>
          </a:xfrm>
        </p:spPr>
        <p:txBody>
          <a:bodyPr/>
          <a:lstStyle/>
          <a:p>
            <a:r>
              <a:rPr lang="en-GB" dirty="0"/>
              <a:t>Every object in a program is built from a class (treat it like a blueprint or template).</a:t>
            </a:r>
          </a:p>
          <a:p>
            <a:r>
              <a:rPr lang="en-GB" dirty="0"/>
              <a:t>An object in a game could be an NPC, a moving door, the player character, the scoring system, a set of AI routines.</a:t>
            </a:r>
          </a:p>
          <a:p>
            <a:r>
              <a:rPr lang="en-GB" dirty="0"/>
              <a:t>A class specifies what types of data objects built from it have.</a:t>
            </a:r>
          </a:p>
          <a:p>
            <a:r>
              <a:rPr lang="en-GB" dirty="0"/>
              <a:t>Classes also hold methods (functions) which manipulate the data they store.</a:t>
            </a:r>
          </a:p>
          <a:p>
            <a:r>
              <a:rPr lang="en-GB" dirty="0"/>
              <a:t>Objects interact inside the program by passing messages (data) to each other.</a:t>
            </a:r>
          </a:p>
          <a:p>
            <a:r>
              <a:rPr lang="en-GB" dirty="0"/>
              <a:t>Objects also react to the environment they are in by responding to events (another form of message).</a:t>
            </a:r>
          </a:p>
          <a:p>
            <a:r>
              <a:rPr lang="en-GB" dirty="0"/>
              <a:t>Each class then represents the data and functionality for a particular object.</a:t>
            </a:r>
          </a:p>
          <a:p>
            <a:r>
              <a:rPr lang="en-GB" dirty="0"/>
              <a:t>From one class, many individual objects can be constructed.</a:t>
            </a:r>
          </a:p>
          <a:p>
            <a:endParaRPr lang="en-GB" dirty="0"/>
          </a:p>
        </p:txBody>
      </p:sp>
      <p:sp>
        <p:nvSpPr>
          <p:cNvPr id="2" name="Title 1"/>
          <p:cNvSpPr>
            <a:spLocks noGrp="1"/>
          </p:cNvSpPr>
          <p:nvPr>
            <p:ph type="title"/>
          </p:nvPr>
        </p:nvSpPr>
        <p:spPr>
          <a:xfrm>
            <a:off x="0" y="365126"/>
            <a:ext cx="5861945" cy="535531"/>
          </a:xfrm>
        </p:spPr>
        <p:txBody>
          <a:bodyPr/>
          <a:lstStyle/>
          <a:p>
            <a:r>
              <a:rPr lang="en-GB" dirty="0"/>
              <a:t>Basic object orientation</a:t>
            </a:r>
          </a:p>
        </p:txBody>
      </p:sp>
    </p:spTree>
    <p:extLst>
      <p:ext uri="{BB962C8B-B14F-4D97-AF65-F5344CB8AC3E}">
        <p14:creationId xmlns:p14="http://schemas.microsoft.com/office/powerpoint/2010/main" val="140817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Basic C# Syntax</a:t>
            </a:r>
            <a:endParaRPr lang="en-GB"/>
          </a:p>
        </p:txBody>
      </p:sp>
      <p:sp>
        <p:nvSpPr>
          <p:cNvPr id="3" name="Footer Placeholder 2"/>
          <p:cNvSpPr>
            <a:spLocks noGrp="1"/>
          </p:cNvSpPr>
          <p:nvPr>
            <p:ph type="ftr" sz="quarter" idx="11"/>
          </p:nvPr>
        </p:nvSpPr>
        <p:spPr/>
        <p:txBody>
          <a:bodyPr/>
          <a:lstStyle/>
          <a:p>
            <a:r>
              <a:rPr lang="en-GB"/>
              <a:t>Dr Yvan Cartwright</a:t>
            </a:r>
          </a:p>
        </p:txBody>
      </p:sp>
      <p:sp>
        <p:nvSpPr>
          <p:cNvPr id="4" name="Slide Number Placeholder 3">
            <a:extLst>
              <a:ext uri="{FF2B5EF4-FFF2-40B4-BE49-F238E27FC236}">
                <a16:creationId xmlns:a16="http://schemas.microsoft.com/office/drawing/2014/main" id="{14965BDF-721F-4E89-A2D5-F44D47A362F7}"/>
              </a:ext>
            </a:extLst>
          </p:cNvPr>
          <p:cNvSpPr>
            <a:spLocks noGrp="1"/>
          </p:cNvSpPr>
          <p:nvPr>
            <p:ph type="sldNum" sz="quarter" idx="12"/>
          </p:nvPr>
        </p:nvSpPr>
        <p:spPr/>
        <p:txBody>
          <a:bodyPr/>
          <a:lstStyle/>
          <a:p>
            <a:fld id="{21C5D830-FC1E-4257-A8C9-800695176662}" type="slidenum">
              <a:rPr lang="en-GB" smtClean="0"/>
              <a:t>17</a:t>
            </a:fld>
            <a:endParaRPr lang="en-GB"/>
          </a:p>
        </p:txBody>
      </p:sp>
      <p:sp>
        <p:nvSpPr>
          <p:cNvPr id="6" name="Title 5"/>
          <p:cNvSpPr>
            <a:spLocks noGrp="1"/>
          </p:cNvSpPr>
          <p:nvPr>
            <p:ph type="title"/>
          </p:nvPr>
        </p:nvSpPr>
        <p:spPr>
          <a:xfrm>
            <a:off x="0" y="365126"/>
            <a:ext cx="4747857" cy="535531"/>
          </a:xfrm>
        </p:spPr>
        <p:txBody>
          <a:bodyPr/>
          <a:lstStyle/>
          <a:p>
            <a:r>
              <a:rPr lang="en-GB" dirty="0"/>
              <a:t>In pictorial form…</a:t>
            </a:r>
          </a:p>
        </p:txBody>
      </p:sp>
      <p:sp>
        <p:nvSpPr>
          <p:cNvPr id="7" name="TextBox 6"/>
          <p:cNvSpPr txBox="1"/>
          <p:nvPr/>
        </p:nvSpPr>
        <p:spPr>
          <a:xfrm>
            <a:off x="6747309" y="1674397"/>
            <a:ext cx="3465095" cy="923330"/>
          </a:xfrm>
          <a:prstGeom prst="rect">
            <a:avLst/>
          </a:prstGeom>
          <a:noFill/>
        </p:spPr>
        <p:txBody>
          <a:bodyPr wrap="square" rtlCol="0">
            <a:spAutoFit/>
          </a:bodyPr>
          <a:lstStyle/>
          <a:p>
            <a:r>
              <a:rPr lang="en-GB" dirty="0">
                <a:solidFill>
                  <a:schemeClr val="bg1"/>
                </a:solidFill>
              </a:rPr>
              <a:t>The class: type is Animal.</a:t>
            </a:r>
          </a:p>
          <a:p>
            <a:endParaRPr lang="en-GB" dirty="0">
              <a:solidFill>
                <a:schemeClr val="bg1"/>
              </a:solidFill>
            </a:endParaRPr>
          </a:p>
          <a:p>
            <a:r>
              <a:rPr lang="en-GB" dirty="0">
                <a:solidFill>
                  <a:schemeClr val="bg1"/>
                </a:solidFill>
              </a:rPr>
              <a:t>Sub-classes are Alligator, Lion etc.</a:t>
            </a:r>
          </a:p>
        </p:txBody>
      </p:sp>
      <p:sp>
        <p:nvSpPr>
          <p:cNvPr id="8" name="TextBox 7"/>
          <p:cNvSpPr txBox="1"/>
          <p:nvPr/>
        </p:nvSpPr>
        <p:spPr>
          <a:xfrm>
            <a:off x="6747309" y="2679135"/>
            <a:ext cx="4475748" cy="1200329"/>
          </a:xfrm>
          <a:prstGeom prst="rect">
            <a:avLst/>
          </a:prstGeom>
          <a:noFill/>
        </p:spPr>
        <p:txBody>
          <a:bodyPr wrap="square" rtlCol="0">
            <a:spAutoFit/>
          </a:bodyPr>
          <a:lstStyle/>
          <a:p>
            <a:r>
              <a:rPr lang="en-GB" dirty="0">
                <a:solidFill>
                  <a:schemeClr val="bg1"/>
                </a:solidFill>
              </a:rPr>
              <a:t>The objects (or instances) of the class could be entities like Simba the Lion, Tony the Alligator etc.</a:t>
            </a:r>
          </a:p>
          <a:p>
            <a:endParaRPr lang="en-GB" dirty="0">
              <a:solidFill>
                <a:schemeClr val="bg1"/>
              </a:solidFill>
            </a:endParaRPr>
          </a:p>
        </p:txBody>
      </p:sp>
      <p:sp>
        <p:nvSpPr>
          <p:cNvPr id="9" name="TextBox 8"/>
          <p:cNvSpPr txBox="1"/>
          <p:nvPr/>
        </p:nvSpPr>
        <p:spPr>
          <a:xfrm>
            <a:off x="6747309" y="3752020"/>
            <a:ext cx="4052236" cy="646331"/>
          </a:xfrm>
          <a:prstGeom prst="rect">
            <a:avLst/>
          </a:prstGeom>
          <a:noFill/>
        </p:spPr>
        <p:txBody>
          <a:bodyPr wrap="square" rtlCol="0">
            <a:spAutoFit/>
          </a:bodyPr>
          <a:lstStyle/>
          <a:p>
            <a:r>
              <a:rPr lang="en-GB" dirty="0">
                <a:solidFill>
                  <a:schemeClr val="bg1"/>
                </a:solidFill>
              </a:rPr>
              <a:t>Data could be: </a:t>
            </a:r>
            <a:r>
              <a:rPr lang="en-GB" dirty="0" err="1">
                <a:solidFill>
                  <a:schemeClr val="bg1"/>
                </a:solidFill>
              </a:rPr>
              <a:t>canSwim</a:t>
            </a:r>
            <a:r>
              <a:rPr lang="en-GB" dirty="0">
                <a:solidFill>
                  <a:schemeClr val="bg1"/>
                </a:solidFill>
              </a:rPr>
              <a:t>, speed, size, mammal, reptile, age etc.</a:t>
            </a:r>
          </a:p>
        </p:txBody>
      </p:sp>
      <p:sp>
        <p:nvSpPr>
          <p:cNvPr id="10" name="TextBox 9"/>
          <p:cNvSpPr txBox="1"/>
          <p:nvPr/>
        </p:nvSpPr>
        <p:spPr>
          <a:xfrm>
            <a:off x="6747308" y="4620130"/>
            <a:ext cx="4382807" cy="369332"/>
          </a:xfrm>
          <a:prstGeom prst="rect">
            <a:avLst/>
          </a:prstGeom>
          <a:noFill/>
        </p:spPr>
        <p:txBody>
          <a:bodyPr wrap="square" rtlCol="0">
            <a:spAutoFit/>
          </a:bodyPr>
          <a:lstStyle/>
          <a:p>
            <a:r>
              <a:rPr lang="en-GB" dirty="0">
                <a:solidFill>
                  <a:schemeClr val="bg1"/>
                </a:solidFill>
              </a:rPr>
              <a:t>Methods could be: move, jump, attack etc.</a:t>
            </a:r>
          </a:p>
        </p:txBody>
      </p:sp>
      <p:pic>
        <p:nvPicPr>
          <p:cNvPr id="5" name="Picture 4">
            <a:extLst>
              <a:ext uri="{FF2B5EF4-FFF2-40B4-BE49-F238E27FC236}">
                <a16:creationId xmlns:a16="http://schemas.microsoft.com/office/drawing/2014/main" id="{F8AA790F-EF6F-4D6F-8859-443442E5FA5D}"/>
              </a:ext>
            </a:extLst>
          </p:cNvPr>
          <p:cNvPicPr>
            <a:picLocks noChangeAspect="1"/>
          </p:cNvPicPr>
          <p:nvPr/>
        </p:nvPicPr>
        <p:blipFill>
          <a:blip r:embed="rId2"/>
          <a:stretch>
            <a:fillRect/>
          </a:stretch>
        </p:blipFill>
        <p:spPr>
          <a:xfrm>
            <a:off x="661220" y="1674397"/>
            <a:ext cx="5592097" cy="3176213"/>
          </a:xfrm>
          <a:prstGeom prst="rect">
            <a:avLst/>
          </a:prstGeom>
        </p:spPr>
      </p:pic>
    </p:spTree>
    <p:extLst>
      <p:ext uri="{BB962C8B-B14F-4D97-AF65-F5344CB8AC3E}">
        <p14:creationId xmlns:p14="http://schemas.microsoft.com/office/powerpoint/2010/main" val="185490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65608E61-970D-406E-8E12-88B07B958AB9}"/>
              </a:ext>
            </a:extLst>
          </p:cNvPr>
          <p:cNvSpPr>
            <a:spLocks noGrp="1"/>
          </p:cNvSpPr>
          <p:nvPr>
            <p:ph type="sldNum" sz="quarter" idx="12"/>
          </p:nvPr>
        </p:nvSpPr>
        <p:spPr/>
        <p:txBody>
          <a:bodyPr/>
          <a:lstStyle/>
          <a:p>
            <a:fld id="{21C5D830-FC1E-4257-A8C9-800695176662}" type="slidenum">
              <a:rPr lang="en-GB" smtClean="0"/>
              <a:t>18</a:t>
            </a:fld>
            <a:endParaRPr lang="en-GB"/>
          </a:p>
        </p:txBody>
      </p:sp>
      <p:sp>
        <p:nvSpPr>
          <p:cNvPr id="6" name="Content Placeholder 5"/>
          <p:cNvSpPr>
            <a:spLocks noGrp="1"/>
          </p:cNvSpPr>
          <p:nvPr>
            <p:ph idx="1"/>
          </p:nvPr>
        </p:nvSpPr>
        <p:spPr/>
        <p:txBody>
          <a:bodyPr/>
          <a:lstStyle/>
          <a:p>
            <a:r>
              <a:rPr lang="en-GB" dirty="0"/>
              <a:t>What is the difference?</a:t>
            </a:r>
          </a:p>
          <a:p>
            <a:pPr lvl="1"/>
            <a:r>
              <a:rPr lang="en-GB" dirty="0"/>
              <a:t>mostly you can treat them as exactly the same thing.</a:t>
            </a:r>
          </a:p>
          <a:p>
            <a:pPr lvl="1"/>
            <a:r>
              <a:rPr lang="en-GB" dirty="0"/>
              <a:t>strictly speaking, a function does simple input-processing-output .</a:t>
            </a:r>
          </a:p>
          <a:p>
            <a:pPr lvl="1"/>
            <a:r>
              <a:rPr lang="en-GB" dirty="0"/>
              <a:t>a method does the same thing but the object to be processed is also passed to the method.</a:t>
            </a:r>
          </a:p>
          <a:p>
            <a:r>
              <a:rPr lang="en-GB" dirty="0"/>
              <a:t>Methods/functions are the basic structural elements of most programming languages.</a:t>
            </a:r>
          </a:p>
          <a:p>
            <a:r>
              <a:rPr lang="en-GB" dirty="0"/>
              <a:t>Generally, a method is a block of code that performs one useful task in a program.</a:t>
            </a:r>
          </a:p>
          <a:p>
            <a:r>
              <a:rPr lang="en-GB" dirty="0"/>
              <a:t>Methods may require data to be sent to them for processing and they may return the result of processing back to the code that called them.</a:t>
            </a:r>
          </a:p>
          <a:p>
            <a:r>
              <a:rPr lang="en-GB" dirty="0"/>
              <a:t>When you first create a script in Unity, an empty Start and Update method are automatically added to the code (which you may optionally delete).</a:t>
            </a:r>
          </a:p>
          <a:p>
            <a:endParaRPr lang="en-GB" dirty="0"/>
          </a:p>
        </p:txBody>
      </p:sp>
      <p:sp>
        <p:nvSpPr>
          <p:cNvPr id="2" name="Title 1"/>
          <p:cNvSpPr>
            <a:spLocks noGrp="1"/>
          </p:cNvSpPr>
          <p:nvPr>
            <p:ph type="title"/>
          </p:nvPr>
        </p:nvSpPr>
        <p:spPr>
          <a:xfrm>
            <a:off x="0" y="365126"/>
            <a:ext cx="6001406" cy="535531"/>
          </a:xfrm>
        </p:spPr>
        <p:txBody>
          <a:bodyPr/>
          <a:lstStyle/>
          <a:p>
            <a:r>
              <a:rPr lang="en-GB" dirty="0"/>
              <a:t>Methods (aka functions)</a:t>
            </a:r>
          </a:p>
        </p:txBody>
      </p:sp>
    </p:spTree>
    <p:extLst>
      <p:ext uri="{BB962C8B-B14F-4D97-AF65-F5344CB8AC3E}">
        <p14:creationId xmlns:p14="http://schemas.microsoft.com/office/powerpoint/2010/main" val="363492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7449717B-3852-4123-9A9B-985CD33E8317}"/>
              </a:ext>
            </a:extLst>
          </p:cNvPr>
          <p:cNvSpPr>
            <a:spLocks noGrp="1"/>
          </p:cNvSpPr>
          <p:nvPr>
            <p:ph type="sldNum" sz="quarter" idx="12"/>
          </p:nvPr>
        </p:nvSpPr>
        <p:spPr/>
        <p:txBody>
          <a:bodyPr/>
          <a:lstStyle/>
          <a:p>
            <a:fld id="{21C5D830-FC1E-4257-A8C9-800695176662}" type="slidenum">
              <a:rPr lang="en-GB" smtClean="0"/>
              <a:t>19</a:t>
            </a:fld>
            <a:endParaRPr lang="en-GB"/>
          </a:p>
        </p:txBody>
      </p:sp>
      <p:sp>
        <p:nvSpPr>
          <p:cNvPr id="6" name="Content Placeholder 5"/>
          <p:cNvSpPr>
            <a:spLocks noGrp="1"/>
          </p:cNvSpPr>
          <p:nvPr>
            <p:ph idx="1"/>
          </p:nvPr>
        </p:nvSpPr>
        <p:spPr>
          <a:xfrm>
            <a:off x="838200" y="1080655"/>
            <a:ext cx="10860464" cy="5096308"/>
          </a:xfrm>
        </p:spPr>
        <p:txBody>
          <a:bodyPr>
            <a:normAutofit lnSpcReduction="10000"/>
          </a:bodyPr>
          <a:lstStyle/>
          <a:p>
            <a:r>
              <a:rPr lang="en-GB" dirty="0"/>
              <a:t>The format for creating a method in C# is:</a:t>
            </a:r>
          </a:p>
          <a:p>
            <a:endParaRPr lang="en-GB" sz="1200" dirty="0"/>
          </a:p>
          <a:p>
            <a:pPr>
              <a:buNone/>
            </a:pPr>
            <a:r>
              <a:rPr lang="en-GB" sz="1600" b="1" dirty="0" err="1">
                <a:solidFill>
                  <a:schemeClr val="accent4"/>
                </a:solidFill>
                <a:latin typeface="Courier New" panose="02070309020205020404" pitchFamily="49" charset="0"/>
                <a:cs typeface="Courier New" panose="02070309020205020404" pitchFamily="49" charset="0"/>
              </a:rPr>
              <a:t>access_specifier</a:t>
            </a:r>
            <a:r>
              <a:rPr lang="en-GB" sz="1600" b="1" dirty="0">
                <a:latin typeface="Courier New" panose="02070309020205020404" pitchFamily="49" charset="0"/>
                <a:cs typeface="Courier New" panose="02070309020205020404" pitchFamily="49" charset="0"/>
              </a:rPr>
              <a:t> </a:t>
            </a:r>
            <a:r>
              <a:rPr lang="en-GB" sz="1600" b="1" dirty="0" err="1">
                <a:solidFill>
                  <a:schemeClr val="accent3">
                    <a:lumMod val="60000"/>
                    <a:lumOff val="40000"/>
                  </a:schemeClr>
                </a:solidFill>
                <a:latin typeface="Courier New" panose="02070309020205020404" pitchFamily="49" charset="0"/>
                <a:cs typeface="Courier New" panose="02070309020205020404" pitchFamily="49" charset="0"/>
              </a:rPr>
              <a:t>return_type</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SomeMethodName</a:t>
            </a:r>
            <a:r>
              <a:rPr lang="en-GB" sz="1600" b="1" dirty="0">
                <a:latin typeface="Courier New" panose="02070309020205020404" pitchFamily="49" charset="0"/>
                <a:cs typeface="Courier New" panose="02070309020205020404" pitchFamily="49" charset="0"/>
              </a:rPr>
              <a:t>( </a:t>
            </a:r>
            <a:r>
              <a:rPr lang="en-GB" sz="1600" b="1" dirty="0" err="1">
                <a:solidFill>
                  <a:schemeClr val="accent3">
                    <a:lumMod val="60000"/>
                    <a:lumOff val="40000"/>
                  </a:schemeClr>
                </a:solidFill>
                <a:latin typeface="Courier New" panose="02070309020205020404" pitchFamily="49" charset="0"/>
                <a:cs typeface="Courier New" panose="02070309020205020404" pitchFamily="49" charset="0"/>
              </a:rPr>
              <a:t>data_type</a:t>
            </a:r>
            <a:r>
              <a:rPr lang="en-GB" sz="1600" b="1" dirty="0">
                <a:latin typeface="Courier New" panose="02070309020205020404" pitchFamily="49" charset="0"/>
                <a:cs typeface="Courier New" panose="02070309020205020404" pitchFamily="49" charset="0"/>
              </a:rPr>
              <a:t> param1, </a:t>
            </a:r>
            <a:r>
              <a:rPr lang="en-GB" sz="1600" b="1" dirty="0" err="1">
                <a:solidFill>
                  <a:schemeClr val="accent3">
                    <a:lumMod val="60000"/>
                    <a:lumOff val="40000"/>
                  </a:schemeClr>
                </a:solidFill>
                <a:latin typeface="Courier New" panose="02070309020205020404" pitchFamily="49" charset="0"/>
                <a:cs typeface="Courier New" panose="02070309020205020404" pitchFamily="49" charset="0"/>
              </a:rPr>
              <a:t>data_type</a:t>
            </a:r>
            <a:r>
              <a:rPr lang="en-GB" sz="1600" b="1" dirty="0">
                <a:latin typeface="Courier New" panose="02070309020205020404" pitchFamily="49" charset="0"/>
                <a:cs typeface="Courier New" panose="02070309020205020404" pitchFamily="49" charset="0"/>
              </a:rPr>
              <a:t> param2, etc.)</a:t>
            </a:r>
          </a:p>
          <a:p>
            <a:pPr>
              <a:buNone/>
            </a:pPr>
            <a:r>
              <a:rPr lang="en-GB" sz="1600" b="1" dirty="0">
                <a:latin typeface="Courier New" panose="02070309020205020404" pitchFamily="49" charset="0"/>
                <a:cs typeface="Courier New" panose="02070309020205020404" pitchFamily="49" charset="0"/>
              </a:rPr>
              <a:t>{</a:t>
            </a:r>
            <a:br>
              <a:rPr lang="en-GB" sz="1600" b="1" dirty="0">
                <a:latin typeface="Courier New" panose="02070309020205020404" pitchFamily="49" charset="0"/>
                <a:cs typeface="Courier New" panose="02070309020205020404" pitchFamily="49" charset="0"/>
              </a:rPr>
            </a:br>
            <a:r>
              <a:rPr lang="en-GB" sz="1600" b="1" dirty="0">
                <a:latin typeface="Courier New" panose="02070309020205020404" pitchFamily="49" charset="0"/>
                <a:cs typeface="Courier New" panose="02070309020205020404" pitchFamily="49" charset="0"/>
              </a:rPr>
              <a:t>// some code</a:t>
            </a:r>
          </a:p>
          <a:p>
            <a:pPr>
              <a:buNone/>
            </a:pPr>
            <a:r>
              <a:rPr lang="en-GB" sz="1600" b="1" dirty="0">
                <a:latin typeface="Courier New" panose="02070309020205020404" pitchFamily="49" charset="0"/>
                <a:cs typeface="Courier New" panose="02070309020205020404" pitchFamily="49" charset="0"/>
              </a:rPr>
              <a:t>}</a:t>
            </a:r>
          </a:p>
          <a:p>
            <a:pPr>
              <a:buNone/>
            </a:pPr>
            <a:endParaRPr lang="en-GB" sz="1050" dirty="0"/>
          </a:p>
          <a:p>
            <a:r>
              <a:rPr lang="en-GB" dirty="0"/>
              <a:t>E.g.	</a:t>
            </a:r>
          </a:p>
          <a:p>
            <a:pPr marL="0" indent="0">
              <a:buNone/>
            </a:pPr>
            <a:r>
              <a:rPr lang="en-GB" dirty="0">
                <a:solidFill>
                  <a:srgbClr val="FFFF00"/>
                </a:solidFill>
              </a:rPr>
              <a:t>public void </a:t>
            </a:r>
            <a:r>
              <a:rPr lang="en-GB" dirty="0" err="1">
                <a:solidFill>
                  <a:srgbClr val="FFFF00"/>
                </a:solidFill>
              </a:rPr>
              <a:t>setStudentAsleep</a:t>
            </a:r>
            <a:r>
              <a:rPr lang="en-GB" dirty="0">
                <a:solidFill>
                  <a:srgbClr val="FFFF00"/>
                </a:solidFill>
              </a:rPr>
              <a:t> ( Student </a:t>
            </a:r>
            <a:r>
              <a:rPr lang="en-GB" dirty="0" err="1">
                <a:solidFill>
                  <a:srgbClr val="FFFF00"/>
                </a:solidFill>
              </a:rPr>
              <a:t>aStudent</a:t>
            </a:r>
            <a:r>
              <a:rPr lang="en-GB" dirty="0">
                <a:solidFill>
                  <a:srgbClr val="FFFF00"/>
                </a:solidFill>
              </a:rPr>
              <a:t> ) </a:t>
            </a:r>
            <a:br>
              <a:rPr lang="en-GB" dirty="0">
                <a:solidFill>
                  <a:srgbClr val="FFFF00"/>
                </a:solidFill>
              </a:rPr>
            </a:br>
            <a:r>
              <a:rPr lang="en-GB" dirty="0">
                <a:solidFill>
                  <a:srgbClr val="FFFF00"/>
                </a:solidFill>
              </a:rPr>
              <a:t>{</a:t>
            </a:r>
            <a:br>
              <a:rPr lang="en-GB" dirty="0">
                <a:solidFill>
                  <a:srgbClr val="FFFF00"/>
                </a:solidFill>
              </a:rPr>
            </a:br>
            <a:r>
              <a:rPr lang="en-GB" dirty="0">
                <a:solidFill>
                  <a:srgbClr val="FFFF00"/>
                </a:solidFill>
              </a:rPr>
              <a:t>    </a:t>
            </a:r>
            <a:r>
              <a:rPr lang="en-GB" dirty="0" err="1">
                <a:solidFill>
                  <a:srgbClr val="FFFF00"/>
                </a:solidFill>
              </a:rPr>
              <a:t>aStudent.asleep</a:t>
            </a:r>
            <a:r>
              <a:rPr lang="en-GB" dirty="0">
                <a:solidFill>
                  <a:srgbClr val="FFFF00"/>
                </a:solidFill>
              </a:rPr>
              <a:t> = true; </a:t>
            </a:r>
            <a:br>
              <a:rPr lang="en-GB" dirty="0">
                <a:solidFill>
                  <a:srgbClr val="FFFF00"/>
                </a:solidFill>
              </a:rPr>
            </a:br>
            <a:r>
              <a:rPr lang="en-GB" dirty="0">
                <a:solidFill>
                  <a:srgbClr val="FFFF00"/>
                </a:solidFill>
              </a:rPr>
              <a:t>}</a:t>
            </a:r>
          </a:p>
          <a:p>
            <a:pPr>
              <a:buNone/>
            </a:pPr>
            <a:r>
              <a:rPr lang="en-GB" sz="1050" dirty="0"/>
              <a:t>	</a:t>
            </a:r>
          </a:p>
          <a:p>
            <a:r>
              <a:rPr lang="en-GB" dirty="0"/>
              <a:t>In C#, the access specifier and parameters are optional.</a:t>
            </a:r>
          </a:p>
          <a:p>
            <a:r>
              <a:rPr lang="en-GB" dirty="0"/>
              <a:t>To call a method from another piece of code, you need to use the name of the method, open up a pair of normal brackets and list the data that you need to send to the method separated by commas.</a:t>
            </a:r>
          </a:p>
          <a:p>
            <a:r>
              <a:rPr lang="en-GB" dirty="0"/>
              <a:t>E.g.</a:t>
            </a:r>
            <a:r>
              <a:rPr lang="en-GB" sz="1600" b="1" dirty="0">
                <a:solidFill>
                  <a:srgbClr val="FFFF00"/>
                </a:solidFill>
                <a:latin typeface="Courier New" panose="02070309020205020404" pitchFamily="49" charset="0"/>
                <a:cs typeface="Courier New" panose="02070309020205020404" pitchFamily="49" charset="0"/>
              </a:rPr>
              <a:t>   </a:t>
            </a:r>
            <a:r>
              <a:rPr lang="en-GB" sz="1600" b="1" dirty="0" err="1">
                <a:solidFill>
                  <a:srgbClr val="FFFF00"/>
                </a:solidFill>
                <a:latin typeface="Courier New" panose="02070309020205020404" pitchFamily="49" charset="0"/>
                <a:cs typeface="Courier New" panose="02070309020205020404" pitchFamily="49" charset="0"/>
              </a:rPr>
              <a:t>SomeName</a:t>
            </a:r>
            <a:r>
              <a:rPr lang="en-GB" sz="1600" b="1" dirty="0">
                <a:solidFill>
                  <a:srgbClr val="FFFF00"/>
                </a:solidFill>
                <a:latin typeface="Courier New" panose="02070309020205020404" pitchFamily="49" charset="0"/>
                <a:cs typeface="Courier New" panose="02070309020205020404" pitchFamily="49" charset="0"/>
              </a:rPr>
              <a:t>(</a:t>
            </a:r>
            <a:r>
              <a:rPr lang="en-GB" sz="1600" b="1" dirty="0" err="1">
                <a:solidFill>
                  <a:srgbClr val="FFFF00"/>
                </a:solidFill>
                <a:latin typeface="Courier New" panose="02070309020205020404" pitchFamily="49" charset="0"/>
                <a:cs typeface="Courier New" panose="02070309020205020404" pitchFamily="49" charset="0"/>
              </a:rPr>
              <a:t>myData</a:t>
            </a:r>
            <a:r>
              <a:rPr lang="en-GB" sz="1600" b="1" dirty="0">
                <a:solidFill>
                  <a:srgbClr val="FFFF00"/>
                </a:solidFill>
                <a:latin typeface="Courier New" panose="02070309020205020404" pitchFamily="49" charset="0"/>
                <a:cs typeface="Courier New" panose="02070309020205020404" pitchFamily="49" charset="0"/>
              </a:rPr>
              <a:t>, </a:t>
            </a:r>
            <a:r>
              <a:rPr lang="en-GB" sz="1600" b="1" dirty="0" err="1">
                <a:solidFill>
                  <a:srgbClr val="FFFF00"/>
                </a:solidFill>
                <a:latin typeface="Courier New" panose="02070309020205020404" pitchFamily="49" charset="0"/>
                <a:cs typeface="Courier New" panose="02070309020205020404" pitchFamily="49" charset="0"/>
              </a:rPr>
              <a:t>myStringArray</a:t>
            </a:r>
            <a:r>
              <a:rPr lang="en-GB" sz="1600" b="1" dirty="0">
                <a:solidFill>
                  <a:srgbClr val="FFFF00"/>
                </a:solidFill>
                <a:latin typeface="Courier New" panose="02070309020205020404" pitchFamily="49" charset="0"/>
                <a:cs typeface="Courier New" panose="02070309020205020404" pitchFamily="49" charset="0"/>
              </a:rPr>
              <a:t>);</a:t>
            </a:r>
          </a:p>
          <a:p>
            <a:endParaRPr lang="en-GB" dirty="0"/>
          </a:p>
        </p:txBody>
      </p:sp>
      <p:sp>
        <p:nvSpPr>
          <p:cNvPr id="2" name="Title 1"/>
          <p:cNvSpPr>
            <a:spLocks noGrp="1"/>
          </p:cNvSpPr>
          <p:nvPr>
            <p:ph type="title"/>
          </p:nvPr>
        </p:nvSpPr>
        <p:spPr>
          <a:xfrm>
            <a:off x="0" y="365126"/>
            <a:ext cx="2731280" cy="535531"/>
          </a:xfrm>
        </p:spPr>
        <p:txBody>
          <a:bodyPr/>
          <a:lstStyle/>
          <a:p>
            <a:r>
              <a:rPr lang="en-GB" dirty="0"/>
              <a:t>Methods</a:t>
            </a:r>
          </a:p>
        </p:txBody>
      </p:sp>
    </p:spTree>
    <p:extLst>
      <p:ext uri="{BB962C8B-B14F-4D97-AF65-F5344CB8AC3E}">
        <p14:creationId xmlns:p14="http://schemas.microsoft.com/office/powerpoint/2010/main" val="20583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5FED9968-7296-41D1-8132-46C6FAD1BCA3}"/>
              </a:ext>
            </a:extLst>
          </p:cNvPr>
          <p:cNvSpPr>
            <a:spLocks noGrp="1"/>
          </p:cNvSpPr>
          <p:nvPr>
            <p:ph type="sldNum" sz="quarter" idx="12"/>
          </p:nvPr>
        </p:nvSpPr>
        <p:spPr/>
        <p:txBody>
          <a:bodyPr/>
          <a:lstStyle/>
          <a:p>
            <a:fld id="{21C5D830-FC1E-4257-A8C9-800695176662}" type="slidenum">
              <a:rPr lang="en-GB" smtClean="0"/>
              <a:t>2</a:t>
            </a:fld>
            <a:endParaRPr lang="en-GB"/>
          </a:p>
        </p:txBody>
      </p:sp>
      <p:sp>
        <p:nvSpPr>
          <p:cNvPr id="6" name="Content Placeholder 5"/>
          <p:cNvSpPr>
            <a:spLocks noGrp="1"/>
          </p:cNvSpPr>
          <p:nvPr>
            <p:ph idx="1"/>
          </p:nvPr>
        </p:nvSpPr>
        <p:spPr/>
        <p:txBody>
          <a:bodyPr/>
          <a:lstStyle/>
          <a:p>
            <a:r>
              <a:rPr lang="en-GB" dirty="0"/>
              <a:t>Variables and strings</a:t>
            </a:r>
          </a:p>
          <a:p>
            <a:r>
              <a:rPr lang="en-GB" dirty="0"/>
              <a:t>Arrays</a:t>
            </a:r>
          </a:p>
          <a:p>
            <a:r>
              <a:rPr lang="en-GB" dirty="0"/>
              <a:t>Enumerations</a:t>
            </a:r>
          </a:p>
          <a:p>
            <a:r>
              <a:rPr lang="en-GB" dirty="0"/>
              <a:t>Component Objects</a:t>
            </a:r>
          </a:p>
          <a:p>
            <a:r>
              <a:rPr lang="en-GB" dirty="0"/>
              <a:t>Methods</a:t>
            </a:r>
          </a:p>
          <a:p>
            <a:r>
              <a:rPr lang="en-GB" dirty="0"/>
              <a:t>Operators</a:t>
            </a:r>
          </a:p>
          <a:p>
            <a:r>
              <a:rPr lang="en-GB" dirty="0"/>
              <a:t>Comparisons</a:t>
            </a:r>
          </a:p>
          <a:p>
            <a:r>
              <a:rPr lang="en-GB" dirty="0"/>
              <a:t>Switch</a:t>
            </a:r>
          </a:p>
          <a:p>
            <a:r>
              <a:rPr lang="en-GB" dirty="0"/>
              <a:t>Conditional operator</a:t>
            </a:r>
          </a:p>
          <a:p>
            <a:r>
              <a:rPr lang="en-GB" dirty="0"/>
              <a:t>Loops</a:t>
            </a:r>
          </a:p>
          <a:p>
            <a:r>
              <a:rPr lang="en-GB" dirty="0"/>
              <a:t>Comments</a:t>
            </a:r>
          </a:p>
          <a:p>
            <a:endParaRPr lang="en-GB" dirty="0"/>
          </a:p>
          <a:p>
            <a:endParaRPr lang="en-GB" dirty="0"/>
          </a:p>
        </p:txBody>
      </p:sp>
      <p:sp>
        <p:nvSpPr>
          <p:cNvPr id="2" name="Title 1"/>
          <p:cNvSpPr>
            <a:spLocks noGrp="1"/>
          </p:cNvSpPr>
          <p:nvPr>
            <p:ph type="title"/>
          </p:nvPr>
        </p:nvSpPr>
        <p:spPr>
          <a:xfrm>
            <a:off x="0" y="365126"/>
            <a:ext cx="2909214" cy="535531"/>
          </a:xfrm>
        </p:spPr>
        <p:txBody>
          <a:bodyPr/>
          <a:lstStyle/>
          <a:p>
            <a:r>
              <a:rPr lang="en-GB" dirty="0"/>
              <a:t>Overview</a:t>
            </a:r>
          </a:p>
        </p:txBody>
      </p:sp>
      <p:pic>
        <p:nvPicPr>
          <p:cNvPr id="7" name="Picture 6"/>
          <p:cNvPicPr>
            <a:picLocks noChangeAspect="1"/>
          </p:cNvPicPr>
          <p:nvPr/>
        </p:nvPicPr>
        <p:blipFill rotWithShape="1">
          <a:blip r:embed="rId2">
            <a:clrChange>
              <a:clrFrom>
                <a:srgbClr val="000000"/>
              </a:clrFrom>
              <a:clrTo>
                <a:srgbClr val="000000">
                  <a:alpha val="0"/>
                </a:srgbClr>
              </a:clrTo>
            </a:clrChange>
            <a:duotone>
              <a:schemeClr val="bg2">
                <a:shade val="45000"/>
                <a:satMod val="135000"/>
              </a:schemeClr>
              <a:prstClr val="white"/>
            </a:duotone>
          </a:blip>
          <a:srcRect t="2780" b="7578"/>
          <a:stretch/>
        </p:blipFill>
        <p:spPr>
          <a:xfrm>
            <a:off x="4162425" y="1080655"/>
            <a:ext cx="7558169" cy="4467225"/>
          </a:xfrm>
          <a:prstGeom prst="rect">
            <a:avLst/>
          </a:prstGeom>
          <a:noFill/>
          <a:ln w="28575">
            <a:solidFill>
              <a:schemeClr val="tx1"/>
            </a:solidFill>
          </a:ln>
        </p:spPr>
      </p:pic>
    </p:spTree>
    <p:extLst>
      <p:ext uri="{BB962C8B-B14F-4D97-AF65-F5344CB8AC3E}">
        <p14:creationId xmlns:p14="http://schemas.microsoft.com/office/powerpoint/2010/main" val="4097945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8E08A4F7-3654-49A6-BD2E-FE5CF6F2006C}"/>
              </a:ext>
            </a:extLst>
          </p:cNvPr>
          <p:cNvSpPr>
            <a:spLocks noGrp="1"/>
          </p:cNvSpPr>
          <p:nvPr>
            <p:ph type="sldNum" sz="quarter" idx="12"/>
          </p:nvPr>
        </p:nvSpPr>
        <p:spPr/>
        <p:txBody>
          <a:bodyPr/>
          <a:lstStyle/>
          <a:p>
            <a:fld id="{21C5D830-FC1E-4257-A8C9-800695176662}" type="slidenum">
              <a:rPr lang="en-GB" smtClean="0"/>
              <a:t>20</a:t>
            </a:fld>
            <a:endParaRPr lang="en-GB"/>
          </a:p>
        </p:txBody>
      </p:sp>
      <p:sp>
        <p:nvSpPr>
          <p:cNvPr id="6" name="Content Placeholder 5"/>
          <p:cNvSpPr>
            <a:spLocks noGrp="1"/>
          </p:cNvSpPr>
          <p:nvPr>
            <p:ph idx="1"/>
          </p:nvPr>
        </p:nvSpPr>
        <p:spPr/>
        <p:txBody>
          <a:bodyPr/>
          <a:lstStyle/>
          <a:p>
            <a:r>
              <a:rPr lang="en-GB" dirty="0"/>
              <a:t>Like most other programming languages, C# can return only one piece of data from a method.</a:t>
            </a:r>
          </a:p>
          <a:p>
            <a:r>
              <a:rPr lang="en-GB" dirty="0"/>
              <a:t>Do not despair!</a:t>
            </a:r>
          </a:p>
          <a:p>
            <a:r>
              <a:rPr lang="en-GB" dirty="0"/>
              <a:t>That data can be something as simple as a numeric value or as complicated as a whole set of </a:t>
            </a:r>
            <a:r>
              <a:rPr lang="en-GB" dirty="0" err="1"/>
              <a:t>GameObjects</a:t>
            </a:r>
            <a:r>
              <a:rPr lang="en-GB" dirty="0"/>
              <a:t> with all of their associated data.</a:t>
            </a:r>
          </a:p>
          <a:p>
            <a:r>
              <a:rPr lang="en-GB" dirty="0"/>
              <a:t>To return a piece of data from a method, you use the return type in the header and the return keyword in your code.</a:t>
            </a:r>
          </a:p>
          <a:p>
            <a:r>
              <a:rPr lang="en-GB" dirty="0"/>
              <a:t>E.g.</a:t>
            </a:r>
          </a:p>
          <a:p>
            <a:pPr marL="0" indent="0" defTabSz="360000">
              <a:lnSpc>
                <a:spcPct val="100000"/>
              </a:lnSpc>
              <a:spcBef>
                <a:spcPts val="0"/>
              </a:spcBef>
              <a:buNone/>
            </a:pPr>
            <a:r>
              <a:rPr lang="en-GB" dirty="0"/>
              <a:t>	</a:t>
            </a:r>
            <a:br>
              <a:rPr lang="en-GB" dirty="0"/>
            </a:br>
            <a:r>
              <a:rPr lang="en-GB" sz="1600" b="1" dirty="0">
                <a:solidFill>
                  <a:srgbClr val="FFFF00"/>
                </a:solidFill>
                <a:latin typeface="Courier New" pitchFamily="49" charset="0"/>
                <a:cs typeface="Courier New" pitchFamily="49" charset="0"/>
              </a:rPr>
              <a:t>public </a:t>
            </a:r>
            <a:r>
              <a:rPr lang="en-GB" sz="1600" b="1" dirty="0" err="1">
                <a:solidFill>
                  <a:srgbClr val="FFFF00"/>
                </a:solidFill>
                <a:latin typeface="Courier New" pitchFamily="49" charset="0"/>
                <a:cs typeface="Courier New" pitchFamily="49" charset="0"/>
              </a:rPr>
              <a:t>int</a:t>
            </a: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addNPC</a:t>
            </a:r>
            <a:r>
              <a:rPr lang="en-GB" sz="1600" b="1" dirty="0">
                <a:solidFill>
                  <a:srgbClr val="FFFF00"/>
                </a:solidFill>
                <a:latin typeface="Courier New" pitchFamily="49" charset="0"/>
                <a:cs typeface="Courier New" pitchFamily="49" charset="0"/>
              </a:rPr>
              <a:t>(string name)</a:t>
            </a:r>
            <a:br>
              <a:rPr lang="en-GB" sz="1600" b="1" dirty="0">
                <a:solidFill>
                  <a:srgbClr val="FFFF00"/>
                </a:solidFill>
                <a:latin typeface="Courier New" pitchFamily="49" charset="0"/>
                <a:cs typeface="Courier New" pitchFamily="49" charset="0"/>
              </a:rPr>
            </a:br>
            <a:r>
              <a:rPr lang="en-GB" sz="1600" b="1" dirty="0">
                <a:solidFill>
                  <a:srgbClr val="FFFF00"/>
                </a:solidFill>
                <a:latin typeface="Courier New" pitchFamily="49" charset="0"/>
                <a:cs typeface="Courier New" pitchFamily="49" charset="0"/>
              </a:rPr>
              <a:t>{</a:t>
            </a:r>
            <a:br>
              <a:rPr lang="en-GB" sz="1600" b="1" dirty="0">
                <a:solidFill>
                  <a:srgbClr val="FFFF00"/>
                </a:solidFill>
                <a:latin typeface="Courier New" pitchFamily="49" charset="0"/>
                <a:cs typeface="Courier New" pitchFamily="49" charset="0"/>
              </a:rPr>
            </a:b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npcList.Add</a:t>
            </a:r>
            <a:r>
              <a:rPr lang="en-GB" sz="1600" b="1" dirty="0">
                <a:solidFill>
                  <a:srgbClr val="FFFF00"/>
                </a:solidFill>
                <a:latin typeface="Courier New" pitchFamily="49" charset="0"/>
                <a:cs typeface="Courier New" pitchFamily="49" charset="0"/>
              </a:rPr>
              <a:t>(name);</a:t>
            </a:r>
            <a:br>
              <a:rPr lang="en-GB" sz="1600" b="1" dirty="0">
                <a:solidFill>
                  <a:srgbClr val="FFFF00"/>
                </a:solidFill>
                <a:latin typeface="Courier New" pitchFamily="49" charset="0"/>
                <a:cs typeface="Courier New" pitchFamily="49" charset="0"/>
              </a:rPr>
            </a:br>
            <a:r>
              <a:rPr lang="en-GB" sz="1600" b="1" dirty="0">
                <a:solidFill>
                  <a:srgbClr val="FFFF00"/>
                </a:solidFill>
                <a:latin typeface="Courier New" pitchFamily="49" charset="0"/>
                <a:cs typeface="Courier New" pitchFamily="49" charset="0"/>
              </a:rPr>
              <a:t>	return </a:t>
            </a:r>
            <a:r>
              <a:rPr lang="en-GB" sz="1600" b="1" dirty="0" err="1">
                <a:solidFill>
                  <a:srgbClr val="FFFF00"/>
                </a:solidFill>
                <a:latin typeface="Courier New" pitchFamily="49" charset="0"/>
                <a:cs typeface="Courier New" pitchFamily="49" charset="0"/>
              </a:rPr>
              <a:t>npcList.Count</a:t>
            </a:r>
            <a:r>
              <a:rPr lang="en-GB" sz="1600" b="1" dirty="0">
                <a:solidFill>
                  <a:srgbClr val="FFFF00"/>
                </a:solidFill>
                <a:latin typeface="Courier New" pitchFamily="49" charset="0"/>
                <a:cs typeface="Courier New" pitchFamily="49" charset="0"/>
              </a:rPr>
              <a:t>;</a:t>
            </a:r>
            <a:br>
              <a:rPr lang="en-GB" sz="1600" b="1" dirty="0">
                <a:solidFill>
                  <a:srgbClr val="FFFF00"/>
                </a:solidFill>
                <a:latin typeface="Courier New" pitchFamily="49" charset="0"/>
                <a:cs typeface="Courier New" pitchFamily="49" charset="0"/>
              </a:rPr>
            </a:br>
            <a:r>
              <a:rPr lang="en-GB" sz="1600" b="1" dirty="0">
                <a:solidFill>
                  <a:srgbClr val="FFFF00"/>
                </a:solidFill>
                <a:latin typeface="Courier New" pitchFamily="49" charset="0"/>
                <a:cs typeface="Courier New" pitchFamily="49" charset="0"/>
              </a:rPr>
              <a:t>}</a:t>
            </a:r>
          </a:p>
          <a:p>
            <a:endParaRPr lang="en-GB" dirty="0"/>
          </a:p>
        </p:txBody>
      </p:sp>
      <p:sp>
        <p:nvSpPr>
          <p:cNvPr id="2" name="Title 1"/>
          <p:cNvSpPr>
            <a:spLocks noGrp="1"/>
          </p:cNvSpPr>
          <p:nvPr>
            <p:ph type="title"/>
          </p:nvPr>
        </p:nvSpPr>
        <p:spPr>
          <a:xfrm>
            <a:off x="0" y="365126"/>
            <a:ext cx="4468935" cy="535531"/>
          </a:xfrm>
        </p:spPr>
        <p:txBody>
          <a:bodyPr/>
          <a:lstStyle/>
          <a:p>
            <a:r>
              <a:rPr lang="en-GB" dirty="0"/>
              <a:t>Returning values</a:t>
            </a:r>
          </a:p>
        </p:txBody>
      </p:sp>
      <p:grpSp>
        <p:nvGrpSpPr>
          <p:cNvPr id="17" name="Group 16"/>
          <p:cNvGrpSpPr/>
          <p:nvPr/>
        </p:nvGrpSpPr>
        <p:grpSpPr>
          <a:xfrm>
            <a:off x="4714875" y="3099911"/>
            <a:ext cx="6962775" cy="1477328"/>
            <a:chOff x="4714875" y="3099911"/>
            <a:chExt cx="6962775" cy="1477328"/>
          </a:xfrm>
        </p:grpSpPr>
        <p:sp>
          <p:nvSpPr>
            <p:cNvPr id="7" name="TextBox 6"/>
            <p:cNvSpPr txBox="1"/>
            <p:nvPr/>
          </p:nvSpPr>
          <p:spPr>
            <a:xfrm>
              <a:off x="7991475" y="3099911"/>
              <a:ext cx="3686175" cy="1477328"/>
            </a:xfrm>
            <a:prstGeom prst="rect">
              <a:avLst/>
            </a:prstGeom>
            <a:noFill/>
            <a:ln>
              <a:solidFill>
                <a:schemeClr val="accent1">
                  <a:lumMod val="40000"/>
                  <a:lumOff val="60000"/>
                </a:schemeClr>
              </a:solidFill>
            </a:ln>
          </p:spPr>
          <p:txBody>
            <a:bodyPr wrap="square" rtlCol="0">
              <a:spAutoFit/>
            </a:bodyPr>
            <a:lstStyle/>
            <a:p>
              <a:r>
                <a:rPr lang="en-GB" dirty="0">
                  <a:solidFill>
                    <a:schemeClr val="bg1"/>
                  </a:solidFill>
                </a:rPr>
                <a:t>This class header defines a publically-accessible method that is:</a:t>
              </a:r>
            </a:p>
            <a:p>
              <a:r>
                <a:rPr lang="en-GB" dirty="0">
                  <a:solidFill>
                    <a:schemeClr val="bg1"/>
                  </a:solidFill>
                </a:rPr>
                <a:t>called </a:t>
              </a:r>
              <a:r>
                <a:rPr lang="en-GB" dirty="0" err="1">
                  <a:solidFill>
                    <a:schemeClr val="bg1"/>
                  </a:solidFill>
                </a:rPr>
                <a:t>addNPC</a:t>
              </a:r>
              <a:endParaRPr lang="en-GB" dirty="0">
                <a:solidFill>
                  <a:schemeClr val="bg1"/>
                </a:solidFill>
              </a:endParaRPr>
            </a:p>
            <a:p>
              <a:r>
                <a:rPr lang="en-GB" dirty="0">
                  <a:solidFill>
                    <a:schemeClr val="bg1"/>
                  </a:solidFill>
                </a:rPr>
                <a:t>is sent a string as an input</a:t>
              </a:r>
            </a:p>
            <a:p>
              <a:r>
                <a:rPr lang="en-GB" dirty="0">
                  <a:solidFill>
                    <a:schemeClr val="bg1"/>
                  </a:solidFill>
                </a:rPr>
                <a:t>returns an integer</a:t>
              </a:r>
            </a:p>
          </p:txBody>
        </p:sp>
        <p:cxnSp>
          <p:nvCxnSpPr>
            <p:cNvPr id="9" name="Straight Arrow Connector 8"/>
            <p:cNvCxnSpPr/>
            <p:nvPr/>
          </p:nvCxnSpPr>
          <p:spPr>
            <a:xfrm flipH="1">
              <a:off x="4714875" y="3838575"/>
              <a:ext cx="3276600" cy="1"/>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038600" y="4448175"/>
            <a:ext cx="7448551" cy="1508780"/>
            <a:chOff x="4038600" y="4448175"/>
            <a:chExt cx="7448551" cy="1508780"/>
          </a:xfrm>
        </p:grpSpPr>
        <p:sp>
          <p:nvSpPr>
            <p:cNvPr id="11" name="TextBox 10"/>
            <p:cNvSpPr txBox="1"/>
            <p:nvPr/>
          </p:nvSpPr>
          <p:spPr>
            <a:xfrm>
              <a:off x="8153401" y="4756626"/>
              <a:ext cx="3333750" cy="1200329"/>
            </a:xfrm>
            <a:prstGeom prst="rect">
              <a:avLst/>
            </a:prstGeom>
            <a:noFill/>
            <a:ln>
              <a:solidFill>
                <a:schemeClr val="accent1">
                  <a:lumMod val="40000"/>
                  <a:lumOff val="60000"/>
                </a:schemeClr>
              </a:solidFill>
            </a:ln>
          </p:spPr>
          <p:txBody>
            <a:bodyPr wrap="square" rtlCol="0">
              <a:spAutoFit/>
            </a:bodyPr>
            <a:lstStyle/>
            <a:p>
              <a:r>
                <a:rPr lang="en-GB" dirty="0">
                  <a:solidFill>
                    <a:schemeClr val="bg1"/>
                  </a:solidFill>
                </a:rPr>
                <a:t>The code inside the method:</a:t>
              </a:r>
            </a:p>
            <a:p>
              <a:r>
                <a:rPr lang="en-GB" dirty="0">
                  <a:solidFill>
                    <a:schemeClr val="bg1"/>
                  </a:solidFill>
                </a:rPr>
                <a:t>adds the string data to a List called </a:t>
              </a:r>
              <a:r>
                <a:rPr lang="en-GB" dirty="0" err="1">
                  <a:solidFill>
                    <a:schemeClr val="bg1"/>
                  </a:solidFill>
                </a:rPr>
                <a:t>npcList</a:t>
              </a:r>
              <a:endParaRPr lang="en-GB" dirty="0">
                <a:solidFill>
                  <a:schemeClr val="bg1"/>
                </a:solidFill>
              </a:endParaRPr>
            </a:p>
            <a:p>
              <a:r>
                <a:rPr lang="en-GB" dirty="0">
                  <a:solidFill>
                    <a:schemeClr val="bg1"/>
                  </a:solidFill>
                </a:rPr>
                <a:t>returns the new size of the list</a:t>
              </a:r>
            </a:p>
          </p:txBody>
        </p:sp>
        <p:cxnSp>
          <p:nvCxnSpPr>
            <p:cNvPr id="13" name="Straight Arrow Connector 12"/>
            <p:cNvCxnSpPr>
              <a:stCxn id="11" idx="1"/>
            </p:cNvCxnSpPr>
            <p:nvPr/>
          </p:nvCxnSpPr>
          <p:spPr>
            <a:xfrm flipH="1" flipV="1">
              <a:off x="4038600" y="4448175"/>
              <a:ext cx="4114801" cy="908616"/>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BFEE5FCA-94ED-424C-A0D9-9CA520A91E14}"/>
              </a:ext>
            </a:extLst>
          </p:cNvPr>
          <p:cNvSpPr txBox="1"/>
          <p:nvPr/>
        </p:nvSpPr>
        <p:spPr>
          <a:xfrm>
            <a:off x="980388" y="5538544"/>
            <a:ext cx="4798243" cy="646331"/>
          </a:xfrm>
          <a:prstGeom prst="rect">
            <a:avLst/>
          </a:prstGeom>
          <a:noFill/>
          <a:ln>
            <a:solidFill>
              <a:schemeClr val="accent2">
                <a:lumMod val="60000"/>
                <a:lumOff val="40000"/>
              </a:schemeClr>
            </a:solidFill>
          </a:ln>
        </p:spPr>
        <p:txBody>
          <a:bodyPr wrap="square" rtlCol="0">
            <a:spAutoFit/>
          </a:bodyPr>
          <a:lstStyle/>
          <a:p>
            <a:r>
              <a:rPr lang="en-GB" dirty="0">
                <a:solidFill>
                  <a:schemeClr val="bg1"/>
                </a:solidFill>
              </a:rPr>
              <a:t>Unity v2018.3 supports C# v7 which does allow multiple values to be returned from a method 8)</a:t>
            </a:r>
          </a:p>
        </p:txBody>
      </p:sp>
    </p:spTree>
    <p:extLst>
      <p:ext uri="{BB962C8B-B14F-4D97-AF65-F5344CB8AC3E}">
        <p14:creationId xmlns:p14="http://schemas.microsoft.com/office/powerpoint/2010/main" val="8201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02CFBA4D-7A6E-41F8-AD6E-FB82AF563C8F}"/>
              </a:ext>
            </a:extLst>
          </p:cNvPr>
          <p:cNvSpPr>
            <a:spLocks noGrp="1"/>
          </p:cNvSpPr>
          <p:nvPr>
            <p:ph type="sldNum" sz="quarter" idx="12"/>
          </p:nvPr>
        </p:nvSpPr>
        <p:spPr/>
        <p:txBody>
          <a:bodyPr/>
          <a:lstStyle/>
          <a:p>
            <a:fld id="{21C5D830-FC1E-4257-A8C9-800695176662}" type="slidenum">
              <a:rPr lang="en-GB" smtClean="0"/>
              <a:t>21</a:t>
            </a:fld>
            <a:endParaRPr lang="en-GB"/>
          </a:p>
        </p:txBody>
      </p:sp>
      <p:sp>
        <p:nvSpPr>
          <p:cNvPr id="6" name="Content Placeholder 5"/>
          <p:cNvSpPr>
            <a:spLocks noGrp="1"/>
          </p:cNvSpPr>
          <p:nvPr>
            <p:ph idx="1"/>
          </p:nvPr>
        </p:nvSpPr>
        <p:spPr/>
        <p:txBody>
          <a:bodyPr/>
          <a:lstStyle/>
          <a:p>
            <a:r>
              <a:rPr lang="en-GB" dirty="0"/>
              <a:t>In Unity, components are attached to </a:t>
            </a:r>
            <a:r>
              <a:rPr lang="en-GB" dirty="0" err="1"/>
              <a:t>GameObjects</a:t>
            </a:r>
            <a:r>
              <a:rPr lang="en-GB" dirty="0"/>
              <a:t>.</a:t>
            </a:r>
          </a:p>
          <a:p>
            <a:r>
              <a:rPr lang="en-GB" dirty="0"/>
              <a:t>You’ve seen some of these already.</a:t>
            </a:r>
          </a:p>
          <a:p>
            <a:r>
              <a:rPr lang="en-GB" dirty="0"/>
              <a:t>The position of a </a:t>
            </a:r>
            <a:r>
              <a:rPr lang="en-GB" dirty="0" err="1"/>
              <a:t>GameObject</a:t>
            </a:r>
            <a:r>
              <a:rPr lang="en-GB" dirty="0"/>
              <a:t> in a scene is held by a Transform component.</a:t>
            </a:r>
          </a:p>
          <a:p>
            <a:r>
              <a:rPr lang="en-GB" dirty="0"/>
              <a:t>There are many such components and you can look them up in the Unity documentation.</a:t>
            </a:r>
          </a:p>
          <a:p>
            <a:r>
              <a:rPr lang="en-GB" dirty="0"/>
              <a:t>To store data of a given component so that you can manipulate it in script, you can store it in a variable/object.</a:t>
            </a:r>
          </a:p>
          <a:p>
            <a:endParaRPr lang="en-GB" sz="1200" dirty="0"/>
          </a:p>
          <a:p>
            <a:pPr>
              <a:buNone/>
            </a:pPr>
            <a:r>
              <a:rPr lang="en-GB" sz="2000" dirty="0"/>
              <a:t>   </a:t>
            </a:r>
            <a:r>
              <a:rPr lang="en-GB" sz="1600" b="1" dirty="0">
                <a:solidFill>
                  <a:srgbClr val="FFFF00"/>
                </a:solidFill>
                <a:latin typeface="Courier New" pitchFamily="49" charset="0"/>
                <a:cs typeface="Courier New" pitchFamily="49" charset="0"/>
              </a:rPr>
              <a:t>Transform </a:t>
            </a:r>
            <a:r>
              <a:rPr lang="en-GB" sz="1600" b="1" dirty="0" err="1">
                <a:solidFill>
                  <a:srgbClr val="FFFF00"/>
                </a:solidFill>
                <a:latin typeface="Courier New" pitchFamily="49" charset="0"/>
                <a:cs typeface="Courier New" pitchFamily="49" charset="0"/>
              </a:rPr>
              <a:t>gamePos</a:t>
            </a:r>
            <a:r>
              <a:rPr lang="en-GB" sz="1600" b="1" dirty="0">
                <a:solidFill>
                  <a:srgbClr val="FFFF00"/>
                </a:solidFill>
                <a:latin typeface="Courier New" pitchFamily="49" charset="0"/>
                <a:cs typeface="Courier New" pitchFamily="49" charset="0"/>
              </a:rPr>
              <a:t> = </a:t>
            </a:r>
            <a:r>
              <a:rPr lang="en-GB" sz="1600" b="1" dirty="0" err="1">
                <a:solidFill>
                  <a:srgbClr val="FFFF00"/>
                </a:solidFill>
                <a:latin typeface="Courier New" pitchFamily="49" charset="0"/>
                <a:cs typeface="Courier New" pitchFamily="49" charset="0"/>
              </a:rPr>
              <a:t>gameObject.transform</a:t>
            </a:r>
            <a:r>
              <a:rPr lang="en-GB" sz="1600" b="1" dirty="0">
                <a:solidFill>
                  <a:srgbClr val="FFFF00"/>
                </a:solidFill>
                <a:latin typeface="Courier New" pitchFamily="49" charset="0"/>
                <a:cs typeface="Courier New" pitchFamily="49" charset="0"/>
              </a:rPr>
              <a:t>;</a:t>
            </a:r>
          </a:p>
          <a:p>
            <a:pPr lvl="1"/>
            <a:endParaRPr lang="en-GB" sz="1200" dirty="0"/>
          </a:p>
          <a:p>
            <a:r>
              <a:rPr lang="en-GB" dirty="0"/>
              <a:t>Note: you could assign any </a:t>
            </a:r>
            <a:r>
              <a:rPr lang="en-GB" dirty="0" err="1"/>
              <a:t>GameObject</a:t>
            </a:r>
            <a:r>
              <a:rPr lang="en-GB" dirty="0"/>
              <a:t> to this variable so long as it has a transform component as part of it (which they all do).</a:t>
            </a:r>
          </a:p>
          <a:p>
            <a:endParaRPr lang="en-GB" dirty="0"/>
          </a:p>
        </p:txBody>
      </p:sp>
      <p:sp>
        <p:nvSpPr>
          <p:cNvPr id="2" name="Title 1"/>
          <p:cNvSpPr>
            <a:spLocks noGrp="1"/>
          </p:cNvSpPr>
          <p:nvPr>
            <p:ph type="title"/>
          </p:nvPr>
        </p:nvSpPr>
        <p:spPr>
          <a:xfrm>
            <a:off x="0" y="365126"/>
            <a:ext cx="4957851" cy="535531"/>
          </a:xfrm>
        </p:spPr>
        <p:txBody>
          <a:bodyPr/>
          <a:lstStyle/>
          <a:p>
            <a:r>
              <a:rPr lang="en-GB" dirty="0"/>
              <a:t>Component objects</a:t>
            </a:r>
          </a:p>
        </p:txBody>
      </p:sp>
    </p:spTree>
    <p:extLst>
      <p:ext uri="{BB962C8B-B14F-4D97-AF65-F5344CB8AC3E}">
        <p14:creationId xmlns:p14="http://schemas.microsoft.com/office/powerpoint/2010/main" val="3663485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B3F1FC4F-17F8-4BAB-99CC-328832D71909}"/>
              </a:ext>
            </a:extLst>
          </p:cNvPr>
          <p:cNvSpPr>
            <a:spLocks noGrp="1"/>
          </p:cNvSpPr>
          <p:nvPr>
            <p:ph type="sldNum" sz="quarter" idx="12"/>
          </p:nvPr>
        </p:nvSpPr>
        <p:spPr/>
        <p:txBody>
          <a:bodyPr/>
          <a:lstStyle/>
          <a:p>
            <a:fld id="{21C5D830-FC1E-4257-A8C9-800695176662}" type="slidenum">
              <a:rPr lang="en-GB" smtClean="0"/>
              <a:t>22</a:t>
            </a:fld>
            <a:endParaRPr lang="en-GB"/>
          </a:p>
        </p:txBody>
      </p:sp>
      <p:sp>
        <p:nvSpPr>
          <p:cNvPr id="6" name="Content Placeholder 5"/>
          <p:cNvSpPr>
            <a:spLocks noGrp="1"/>
          </p:cNvSpPr>
          <p:nvPr>
            <p:ph idx="1"/>
          </p:nvPr>
        </p:nvSpPr>
        <p:spPr/>
        <p:txBody>
          <a:bodyPr/>
          <a:lstStyle/>
          <a:p>
            <a:r>
              <a:rPr lang="en-GB" dirty="0"/>
              <a:t>All programming languages work on the concept of manipulating data (numbers to machines).</a:t>
            </a:r>
          </a:p>
          <a:p>
            <a:r>
              <a:rPr lang="en-GB" dirty="0"/>
              <a:t>To perform mathematical manipulations of data, a series of operators are used.</a:t>
            </a:r>
          </a:p>
          <a:p>
            <a:r>
              <a:rPr lang="en-GB" dirty="0"/>
              <a:t>As in most other languages these are as follows:</a:t>
            </a:r>
          </a:p>
          <a:p>
            <a:pPr marL="457200" lvl="1" indent="0">
              <a:buNone/>
            </a:pPr>
            <a:r>
              <a:rPr lang="en-GB" sz="1800" dirty="0">
                <a:solidFill>
                  <a:srgbClr val="FFC000"/>
                </a:solidFill>
              </a:rPr>
              <a:t>* is multiplication</a:t>
            </a:r>
          </a:p>
          <a:p>
            <a:pPr marL="457200" lvl="1" indent="0">
              <a:buNone/>
            </a:pPr>
            <a:r>
              <a:rPr lang="en-GB" sz="1800" dirty="0">
                <a:solidFill>
                  <a:srgbClr val="FFC000"/>
                </a:solidFill>
              </a:rPr>
              <a:t>/ is division</a:t>
            </a:r>
          </a:p>
          <a:p>
            <a:pPr marL="457200" lvl="1" indent="0">
              <a:buNone/>
            </a:pPr>
            <a:r>
              <a:rPr lang="en-GB" sz="1800" dirty="0">
                <a:solidFill>
                  <a:srgbClr val="FFC000"/>
                </a:solidFill>
              </a:rPr>
              <a:t>+ is addition</a:t>
            </a:r>
          </a:p>
          <a:p>
            <a:pPr marL="457200" lvl="1" indent="0">
              <a:buNone/>
            </a:pPr>
            <a:r>
              <a:rPr lang="en-GB" sz="1800" dirty="0">
                <a:solidFill>
                  <a:srgbClr val="FFC000"/>
                </a:solidFill>
              </a:rPr>
              <a:t>- is subtraction</a:t>
            </a:r>
          </a:p>
          <a:p>
            <a:pPr marL="457200" lvl="1" indent="0">
              <a:buNone/>
            </a:pPr>
            <a:r>
              <a:rPr lang="en-GB" sz="1800" dirty="0">
                <a:solidFill>
                  <a:srgbClr val="FFC000"/>
                </a:solidFill>
              </a:rPr>
              <a:t>% is modulus</a:t>
            </a:r>
          </a:p>
          <a:p>
            <a:pPr lvl="1"/>
            <a:endParaRPr lang="en-GB" sz="2000" dirty="0"/>
          </a:p>
          <a:p>
            <a:r>
              <a:rPr lang="en-GB" dirty="0"/>
              <a:t>The + operator is also used to concatenate strings (or strings and numbers) together.</a:t>
            </a:r>
          </a:p>
          <a:p>
            <a:r>
              <a:rPr lang="en-GB" dirty="0"/>
              <a:t>You can also use the ++ and -- notation used in C++, Java, etc.</a:t>
            </a:r>
          </a:p>
          <a:p>
            <a:r>
              <a:rPr lang="en-GB" dirty="0"/>
              <a:t>E.g.</a:t>
            </a:r>
          </a:p>
          <a:p>
            <a:pPr marL="0"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	</a:t>
            </a:r>
            <a:r>
              <a:rPr lang="en-GB" b="1" dirty="0" err="1">
                <a:solidFill>
                  <a:srgbClr val="FFFF00"/>
                </a:solidFill>
                <a:latin typeface="Courier New" panose="02070309020205020404" pitchFamily="49" charset="0"/>
                <a:cs typeface="Courier New" panose="02070309020205020404" pitchFamily="49" charset="0"/>
              </a:rPr>
              <a:t>myInt</a:t>
            </a:r>
            <a:r>
              <a:rPr lang="en-GB" b="1" dirty="0">
                <a:solidFill>
                  <a:srgbClr val="FFFF00"/>
                </a:solidFill>
                <a:latin typeface="Courier New" panose="02070309020205020404" pitchFamily="49" charset="0"/>
                <a:cs typeface="Courier New" panose="02070309020205020404" pitchFamily="49" charset="0"/>
              </a:rPr>
              <a:t>++;</a:t>
            </a:r>
          </a:p>
          <a:p>
            <a:endParaRPr lang="en-GB" dirty="0"/>
          </a:p>
        </p:txBody>
      </p:sp>
      <p:sp>
        <p:nvSpPr>
          <p:cNvPr id="2" name="Title 1"/>
          <p:cNvSpPr>
            <a:spLocks noGrp="1"/>
          </p:cNvSpPr>
          <p:nvPr>
            <p:ph type="title"/>
          </p:nvPr>
        </p:nvSpPr>
        <p:spPr>
          <a:xfrm>
            <a:off x="0" y="365126"/>
            <a:ext cx="3018218" cy="535531"/>
          </a:xfrm>
        </p:spPr>
        <p:txBody>
          <a:bodyPr/>
          <a:lstStyle/>
          <a:p>
            <a:r>
              <a:rPr lang="en-GB" dirty="0"/>
              <a:t>Operators</a:t>
            </a:r>
          </a:p>
        </p:txBody>
      </p:sp>
    </p:spTree>
    <p:extLst>
      <p:ext uri="{BB962C8B-B14F-4D97-AF65-F5344CB8AC3E}">
        <p14:creationId xmlns:p14="http://schemas.microsoft.com/office/powerpoint/2010/main" val="35371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5B449EA4-DE74-40B6-A932-C133F2BFECC7}"/>
              </a:ext>
            </a:extLst>
          </p:cNvPr>
          <p:cNvSpPr>
            <a:spLocks noGrp="1"/>
          </p:cNvSpPr>
          <p:nvPr>
            <p:ph type="sldNum" sz="quarter" idx="12"/>
          </p:nvPr>
        </p:nvSpPr>
        <p:spPr/>
        <p:txBody>
          <a:bodyPr/>
          <a:lstStyle/>
          <a:p>
            <a:fld id="{21C5D830-FC1E-4257-A8C9-800695176662}" type="slidenum">
              <a:rPr lang="en-GB" smtClean="0"/>
              <a:t>23</a:t>
            </a:fld>
            <a:endParaRPr lang="en-GB"/>
          </a:p>
        </p:txBody>
      </p:sp>
      <p:sp>
        <p:nvSpPr>
          <p:cNvPr id="6" name="Content Placeholder 5"/>
          <p:cNvSpPr>
            <a:spLocks noGrp="1"/>
          </p:cNvSpPr>
          <p:nvPr>
            <p:ph idx="1"/>
          </p:nvPr>
        </p:nvSpPr>
        <p:spPr/>
        <p:txBody>
          <a:bodyPr/>
          <a:lstStyle/>
          <a:p>
            <a:r>
              <a:rPr lang="en-GB" dirty="0"/>
              <a:t>When performing tests on numbers, it is useful to be able to check whether one number is equivalent to another number, or is greater than it etc.</a:t>
            </a:r>
          </a:p>
          <a:p>
            <a:r>
              <a:rPr lang="en-GB" dirty="0"/>
              <a:t>To do this in C#, you can use these comparison operators:</a:t>
            </a:r>
          </a:p>
          <a:p>
            <a:pPr marL="457200" lvl="1" indent="0">
              <a:buNone/>
            </a:pPr>
            <a:br>
              <a:rPr lang="en-GB" sz="1200" dirty="0"/>
            </a:br>
            <a:r>
              <a:rPr lang="en-GB" dirty="0">
                <a:solidFill>
                  <a:srgbClr val="FFC000"/>
                </a:solidFill>
              </a:rPr>
              <a:t>&lt;	is less than</a:t>
            </a:r>
          </a:p>
          <a:p>
            <a:pPr marL="457200" lvl="1" indent="0">
              <a:buNone/>
            </a:pPr>
            <a:r>
              <a:rPr lang="en-GB" dirty="0">
                <a:solidFill>
                  <a:srgbClr val="FFC000"/>
                </a:solidFill>
              </a:rPr>
              <a:t>&gt;	is greater than</a:t>
            </a:r>
          </a:p>
          <a:p>
            <a:pPr marL="457200" lvl="1" indent="0">
              <a:buNone/>
            </a:pPr>
            <a:r>
              <a:rPr lang="en-GB" dirty="0">
                <a:solidFill>
                  <a:srgbClr val="FFC000"/>
                </a:solidFill>
              </a:rPr>
              <a:t>==	is equivalent to</a:t>
            </a:r>
          </a:p>
          <a:p>
            <a:pPr marL="457200" lvl="1" indent="0">
              <a:buNone/>
            </a:pPr>
            <a:r>
              <a:rPr lang="en-GB" dirty="0">
                <a:solidFill>
                  <a:srgbClr val="FFC000"/>
                </a:solidFill>
              </a:rPr>
              <a:t>&lt;=	is less than or equivalent to</a:t>
            </a:r>
          </a:p>
          <a:p>
            <a:pPr marL="457200" lvl="1" indent="0">
              <a:buNone/>
            </a:pPr>
            <a:r>
              <a:rPr lang="en-GB" dirty="0">
                <a:solidFill>
                  <a:srgbClr val="FFC000"/>
                </a:solidFill>
              </a:rPr>
              <a:t>&gt;=	is greater than or equivalent to</a:t>
            </a:r>
          </a:p>
          <a:p>
            <a:pPr marL="457200" lvl="1" indent="0">
              <a:buNone/>
            </a:pPr>
            <a:r>
              <a:rPr lang="en-GB" dirty="0">
                <a:solidFill>
                  <a:srgbClr val="FFC000"/>
                </a:solidFill>
              </a:rPr>
              <a:t>!=	is not equivalent to </a:t>
            </a:r>
          </a:p>
          <a:p>
            <a:endParaRPr lang="en-GB" dirty="0"/>
          </a:p>
        </p:txBody>
      </p:sp>
      <p:sp>
        <p:nvSpPr>
          <p:cNvPr id="2" name="Title 1"/>
          <p:cNvSpPr>
            <a:spLocks noGrp="1"/>
          </p:cNvSpPr>
          <p:nvPr>
            <p:ph type="title"/>
          </p:nvPr>
        </p:nvSpPr>
        <p:spPr>
          <a:xfrm>
            <a:off x="0" y="365126"/>
            <a:ext cx="3627359" cy="535531"/>
          </a:xfrm>
        </p:spPr>
        <p:txBody>
          <a:bodyPr/>
          <a:lstStyle/>
          <a:p>
            <a:r>
              <a:rPr lang="en-GB" dirty="0"/>
              <a:t>Comparisons</a:t>
            </a:r>
          </a:p>
        </p:txBody>
      </p:sp>
    </p:spTree>
    <p:extLst>
      <p:ext uri="{BB962C8B-B14F-4D97-AF65-F5344CB8AC3E}">
        <p14:creationId xmlns:p14="http://schemas.microsoft.com/office/powerpoint/2010/main" val="425528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12B4B21D-7388-40B8-A859-D386E5C785F9}"/>
              </a:ext>
            </a:extLst>
          </p:cNvPr>
          <p:cNvSpPr>
            <a:spLocks noGrp="1"/>
          </p:cNvSpPr>
          <p:nvPr>
            <p:ph type="sldNum" sz="quarter" idx="12"/>
          </p:nvPr>
        </p:nvSpPr>
        <p:spPr/>
        <p:txBody>
          <a:bodyPr/>
          <a:lstStyle/>
          <a:p>
            <a:fld id="{21C5D830-FC1E-4257-A8C9-800695176662}" type="slidenum">
              <a:rPr lang="en-GB" smtClean="0"/>
              <a:t>24</a:t>
            </a:fld>
            <a:endParaRPr lang="en-GB"/>
          </a:p>
        </p:txBody>
      </p:sp>
      <p:sp>
        <p:nvSpPr>
          <p:cNvPr id="6" name="Content Placeholder 5"/>
          <p:cNvSpPr>
            <a:spLocks noGrp="1"/>
          </p:cNvSpPr>
          <p:nvPr>
            <p:ph idx="1"/>
          </p:nvPr>
        </p:nvSpPr>
        <p:spPr/>
        <p:txBody>
          <a:bodyPr/>
          <a:lstStyle/>
          <a:p>
            <a:r>
              <a:rPr lang="en-GB" dirty="0"/>
              <a:t>There are times when you may need to perform several checks of data at the same time.</a:t>
            </a:r>
          </a:p>
          <a:p>
            <a:r>
              <a:rPr lang="en-GB" dirty="0"/>
              <a:t>For this you use the Boolean operators.</a:t>
            </a:r>
          </a:p>
          <a:p>
            <a:r>
              <a:rPr lang="en-GB" dirty="0"/>
              <a:t>Like Java and C++, you have to use the C-derived versions of these operators.</a:t>
            </a:r>
          </a:p>
          <a:p>
            <a:pPr marL="457200" lvl="1" indent="0">
              <a:buNone/>
            </a:pPr>
            <a:br>
              <a:rPr lang="en-GB" dirty="0"/>
            </a:br>
            <a:r>
              <a:rPr lang="en-GB" dirty="0">
                <a:solidFill>
                  <a:srgbClr val="FFC000"/>
                </a:solidFill>
              </a:rPr>
              <a:t>&amp;&amp;	is AND</a:t>
            </a:r>
          </a:p>
          <a:p>
            <a:pPr marL="457200" lvl="1" indent="0">
              <a:buNone/>
            </a:pPr>
            <a:r>
              <a:rPr lang="en-GB" dirty="0">
                <a:solidFill>
                  <a:srgbClr val="FFC000"/>
                </a:solidFill>
              </a:rPr>
              <a:t>||	is OR (note: some keyboards actually don't include this symbol called a 'pipe')</a:t>
            </a:r>
          </a:p>
          <a:p>
            <a:pPr marL="457200" lvl="1" indent="0">
              <a:buNone/>
            </a:pPr>
            <a:r>
              <a:rPr lang="en-GB" dirty="0">
                <a:solidFill>
                  <a:srgbClr val="FFC000"/>
                </a:solidFill>
              </a:rPr>
              <a:t>!	is NOT</a:t>
            </a:r>
          </a:p>
        </p:txBody>
      </p:sp>
      <p:sp>
        <p:nvSpPr>
          <p:cNvPr id="2" name="Title 1"/>
          <p:cNvSpPr>
            <a:spLocks noGrp="1"/>
          </p:cNvSpPr>
          <p:nvPr>
            <p:ph type="title"/>
          </p:nvPr>
        </p:nvSpPr>
        <p:spPr>
          <a:xfrm>
            <a:off x="0" y="365126"/>
            <a:ext cx="4739843" cy="535531"/>
          </a:xfrm>
        </p:spPr>
        <p:txBody>
          <a:bodyPr/>
          <a:lstStyle/>
          <a:p>
            <a:r>
              <a:rPr lang="en-GB" dirty="0"/>
              <a:t>Boolean operators</a:t>
            </a:r>
          </a:p>
        </p:txBody>
      </p:sp>
    </p:spTree>
    <p:extLst>
      <p:ext uri="{BB962C8B-B14F-4D97-AF65-F5344CB8AC3E}">
        <p14:creationId xmlns:p14="http://schemas.microsoft.com/office/powerpoint/2010/main" val="1134526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7889FA3B-E03B-46E4-9577-B8428C66D2BD}"/>
              </a:ext>
            </a:extLst>
          </p:cNvPr>
          <p:cNvSpPr>
            <a:spLocks noGrp="1"/>
          </p:cNvSpPr>
          <p:nvPr>
            <p:ph type="sldNum" sz="quarter" idx="12"/>
          </p:nvPr>
        </p:nvSpPr>
        <p:spPr/>
        <p:txBody>
          <a:bodyPr/>
          <a:lstStyle/>
          <a:p>
            <a:fld id="{21C5D830-FC1E-4257-A8C9-800695176662}" type="slidenum">
              <a:rPr lang="en-GB" smtClean="0"/>
              <a:t>25</a:t>
            </a:fld>
            <a:endParaRPr lang="en-GB"/>
          </a:p>
        </p:txBody>
      </p:sp>
      <p:sp>
        <p:nvSpPr>
          <p:cNvPr id="6" name="Content Placeholder 5"/>
          <p:cNvSpPr>
            <a:spLocks noGrp="1"/>
          </p:cNvSpPr>
          <p:nvPr>
            <p:ph idx="1"/>
          </p:nvPr>
        </p:nvSpPr>
        <p:spPr/>
        <p:txBody>
          <a:bodyPr/>
          <a:lstStyle/>
          <a:p>
            <a:r>
              <a:rPr lang="en-GB" dirty="0"/>
              <a:t>You use IF statements before for performing decision-making within code.</a:t>
            </a:r>
          </a:p>
          <a:p>
            <a:r>
              <a:rPr lang="en-GB" dirty="0"/>
              <a:t>In C#, the syntax is much the same as for Java and C++.</a:t>
            </a:r>
          </a:p>
          <a:p>
            <a:endParaRPr lang="en-GB" dirty="0"/>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if (</a:t>
            </a:r>
            <a:r>
              <a:rPr lang="en-GB" b="1" dirty="0" err="1">
                <a:solidFill>
                  <a:srgbClr val="FFFF00"/>
                </a:solidFill>
                <a:latin typeface="Courier New" pitchFamily="49" charset="0"/>
                <a:cs typeface="Courier New" pitchFamily="49" charset="0"/>
              </a:rPr>
              <a:t>myData</a:t>
            </a:r>
            <a:r>
              <a:rPr lang="en-GB" b="1" dirty="0">
                <a:solidFill>
                  <a:srgbClr val="FFFF00"/>
                </a:solidFill>
                <a:latin typeface="Courier New" pitchFamily="49" charset="0"/>
                <a:cs typeface="Courier New" pitchFamily="49" charset="0"/>
              </a:rPr>
              <a:t> == 4)</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 do something</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a:t>
            </a:r>
          </a:p>
          <a:p>
            <a:endParaRPr lang="en-GB" dirty="0"/>
          </a:p>
        </p:txBody>
      </p:sp>
      <p:sp>
        <p:nvSpPr>
          <p:cNvPr id="2" name="Title 1"/>
          <p:cNvSpPr>
            <a:spLocks noGrp="1"/>
          </p:cNvSpPr>
          <p:nvPr>
            <p:ph type="title"/>
          </p:nvPr>
        </p:nvSpPr>
        <p:spPr>
          <a:xfrm>
            <a:off x="0" y="365126"/>
            <a:ext cx="3890251" cy="535531"/>
          </a:xfrm>
        </p:spPr>
        <p:txBody>
          <a:bodyPr/>
          <a:lstStyle/>
          <a:p>
            <a:r>
              <a:rPr lang="en-GB" dirty="0"/>
              <a:t>IF Statements</a:t>
            </a:r>
          </a:p>
        </p:txBody>
      </p:sp>
      <p:sp>
        <p:nvSpPr>
          <p:cNvPr id="7" name="TextBox 6"/>
          <p:cNvSpPr txBox="1"/>
          <p:nvPr/>
        </p:nvSpPr>
        <p:spPr>
          <a:xfrm>
            <a:off x="7953375" y="2981325"/>
            <a:ext cx="3076575" cy="646331"/>
          </a:xfrm>
          <a:prstGeom prst="rect">
            <a:avLst/>
          </a:prstGeom>
          <a:noFill/>
          <a:ln>
            <a:solidFill>
              <a:schemeClr val="accent1">
                <a:lumMod val="40000"/>
                <a:lumOff val="60000"/>
              </a:schemeClr>
            </a:solidFill>
          </a:ln>
        </p:spPr>
        <p:txBody>
          <a:bodyPr wrap="square" rtlCol="0">
            <a:spAutoFit/>
          </a:bodyPr>
          <a:lstStyle/>
          <a:p>
            <a:r>
              <a:rPr lang="en-GB" dirty="0">
                <a:solidFill>
                  <a:schemeClr val="bg1"/>
                </a:solidFill>
              </a:rPr>
              <a:t>A lot of game logic is built with tests that utilise IF statements</a:t>
            </a:r>
          </a:p>
        </p:txBody>
      </p:sp>
      <p:cxnSp>
        <p:nvCxnSpPr>
          <p:cNvPr id="9" name="Straight Arrow Connector 8"/>
          <p:cNvCxnSpPr/>
          <p:nvPr/>
        </p:nvCxnSpPr>
        <p:spPr>
          <a:xfrm flipH="1" flipV="1">
            <a:off x="3448050" y="2343150"/>
            <a:ext cx="4486275" cy="9715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073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1EA9B50F-D71E-4576-9D58-5C748EA634D6}"/>
              </a:ext>
            </a:extLst>
          </p:cNvPr>
          <p:cNvSpPr>
            <a:spLocks noGrp="1"/>
          </p:cNvSpPr>
          <p:nvPr>
            <p:ph type="sldNum" sz="quarter" idx="12"/>
          </p:nvPr>
        </p:nvSpPr>
        <p:spPr/>
        <p:txBody>
          <a:bodyPr/>
          <a:lstStyle/>
          <a:p>
            <a:fld id="{21C5D830-FC1E-4257-A8C9-800695176662}" type="slidenum">
              <a:rPr lang="en-GB" smtClean="0"/>
              <a:t>26</a:t>
            </a:fld>
            <a:endParaRPr lang="en-GB"/>
          </a:p>
        </p:txBody>
      </p:sp>
      <p:sp>
        <p:nvSpPr>
          <p:cNvPr id="6" name="Content Placeholder 5"/>
          <p:cNvSpPr>
            <a:spLocks noGrp="1"/>
          </p:cNvSpPr>
          <p:nvPr>
            <p:ph idx="1"/>
          </p:nvPr>
        </p:nvSpPr>
        <p:spPr/>
        <p:txBody>
          <a:bodyPr/>
          <a:lstStyle/>
          <a:p>
            <a:r>
              <a:rPr lang="en-GB" dirty="0"/>
              <a:t>You can also do IF-ELSE statements easily:</a:t>
            </a:r>
          </a:p>
          <a:p>
            <a:endParaRPr lang="en-GB" dirty="0"/>
          </a:p>
          <a:p>
            <a:pPr marL="0" lvl="1" indent="0" defTabSz="360000">
              <a:lnSpc>
                <a:spcPct val="100000"/>
              </a:lnSpc>
              <a:spcBef>
                <a:spcPts val="0"/>
              </a:spcBef>
              <a:buNone/>
            </a:pPr>
            <a:r>
              <a:rPr lang="en-GB" sz="1800" b="1" dirty="0">
                <a:solidFill>
                  <a:srgbClr val="FFFF00"/>
                </a:solidFill>
                <a:latin typeface="Courier New" pitchFamily="49" charset="0"/>
                <a:cs typeface="Courier New" pitchFamily="49" charset="0"/>
              </a:rPr>
              <a:t>if (</a:t>
            </a:r>
            <a:r>
              <a:rPr lang="en-GB" sz="1800" b="1" dirty="0" err="1">
                <a:solidFill>
                  <a:srgbClr val="FFFF00"/>
                </a:solidFill>
                <a:latin typeface="Courier New" pitchFamily="49" charset="0"/>
                <a:cs typeface="Courier New" pitchFamily="49" charset="0"/>
              </a:rPr>
              <a:t>myData</a:t>
            </a:r>
            <a:r>
              <a:rPr lang="en-GB" sz="1800" b="1" dirty="0">
                <a:solidFill>
                  <a:srgbClr val="FFFF00"/>
                </a:solidFill>
                <a:latin typeface="Courier New" pitchFamily="49" charset="0"/>
                <a:cs typeface="Courier New" pitchFamily="49" charset="0"/>
              </a:rPr>
              <a:t> == 4)</a:t>
            </a:r>
            <a:br>
              <a:rPr lang="en-GB" sz="1800" b="1" dirty="0">
                <a:solidFill>
                  <a:srgbClr val="FFFF00"/>
                </a:solidFill>
                <a:latin typeface="Courier New" pitchFamily="49" charset="0"/>
                <a:cs typeface="Courier New" pitchFamily="49" charset="0"/>
              </a:rPr>
            </a:br>
            <a:r>
              <a:rPr lang="en-GB" sz="1800" b="1" dirty="0">
                <a:solidFill>
                  <a:srgbClr val="FFFF00"/>
                </a:solidFill>
                <a:latin typeface="Courier New" pitchFamily="49" charset="0"/>
                <a:cs typeface="Courier New" pitchFamily="49" charset="0"/>
              </a:rPr>
              <a:t>{</a:t>
            </a:r>
            <a:br>
              <a:rPr lang="en-GB" sz="1800" b="1" dirty="0">
                <a:solidFill>
                  <a:srgbClr val="FFFF00"/>
                </a:solidFill>
                <a:latin typeface="Courier New" pitchFamily="49" charset="0"/>
                <a:cs typeface="Courier New" pitchFamily="49" charset="0"/>
              </a:rPr>
            </a:br>
            <a:r>
              <a:rPr lang="en-GB" sz="1800" b="1" dirty="0">
                <a:solidFill>
                  <a:srgbClr val="FFFF00"/>
                </a:solidFill>
                <a:latin typeface="Courier New" pitchFamily="49" charset="0"/>
                <a:cs typeface="Courier New" pitchFamily="49" charset="0"/>
              </a:rPr>
              <a:t>	// do something</a:t>
            </a:r>
            <a:br>
              <a:rPr lang="en-GB" sz="1800" b="1" dirty="0">
                <a:solidFill>
                  <a:srgbClr val="FFFF00"/>
                </a:solidFill>
                <a:latin typeface="Courier New" pitchFamily="49" charset="0"/>
                <a:cs typeface="Courier New" pitchFamily="49" charset="0"/>
              </a:rPr>
            </a:br>
            <a:r>
              <a:rPr lang="en-GB" sz="1800" b="1" dirty="0">
                <a:solidFill>
                  <a:srgbClr val="FFFF00"/>
                </a:solidFill>
                <a:latin typeface="Courier New" pitchFamily="49" charset="0"/>
                <a:cs typeface="Courier New" pitchFamily="49" charset="0"/>
              </a:rPr>
              <a:t>}</a:t>
            </a:r>
            <a:br>
              <a:rPr lang="en-GB" sz="1800" b="1" dirty="0">
                <a:solidFill>
                  <a:srgbClr val="FFFF00"/>
                </a:solidFill>
                <a:latin typeface="Courier New" pitchFamily="49" charset="0"/>
                <a:cs typeface="Courier New" pitchFamily="49" charset="0"/>
              </a:rPr>
            </a:br>
            <a:r>
              <a:rPr lang="en-GB" sz="1800" b="1" dirty="0">
                <a:solidFill>
                  <a:srgbClr val="FFFF00"/>
                </a:solidFill>
                <a:latin typeface="Courier New" pitchFamily="49" charset="0"/>
                <a:cs typeface="Courier New" pitchFamily="49" charset="0"/>
              </a:rPr>
              <a:t>else</a:t>
            </a:r>
            <a:br>
              <a:rPr lang="en-GB" sz="1800" b="1" dirty="0">
                <a:solidFill>
                  <a:srgbClr val="FFFF00"/>
                </a:solidFill>
                <a:latin typeface="Courier New" pitchFamily="49" charset="0"/>
                <a:cs typeface="Courier New" pitchFamily="49" charset="0"/>
              </a:rPr>
            </a:br>
            <a:r>
              <a:rPr lang="en-GB" sz="1800" b="1" dirty="0">
                <a:solidFill>
                  <a:srgbClr val="FFFF00"/>
                </a:solidFill>
                <a:latin typeface="Courier New" pitchFamily="49" charset="0"/>
                <a:cs typeface="Courier New" pitchFamily="49" charset="0"/>
              </a:rPr>
              <a:t>{</a:t>
            </a:r>
            <a:br>
              <a:rPr lang="en-GB" sz="1800" b="1" dirty="0">
                <a:solidFill>
                  <a:srgbClr val="FFFF00"/>
                </a:solidFill>
                <a:latin typeface="Courier New" pitchFamily="49" charset="0"/>
                <a:cs typeface="Courier New" pitchFamily="49" charset="0"/>
              </a:rPr>
            </a:br>
            <a:r>
              <a:rPr lang="en-GB" sz="1800" b="1" dirty="0">
                <a:solidFill>
                  <a:srgbClr val="FFFF00"/>
                </a:solidFill>
                <a:latin typeface="Courier New" pitchFamily="49" charset="0"/>
                <a:cs typeface="Courier New" pitchFamily="49" charset="0"/>
              </a:rPr>
              <a:t>	// do something different</a:t>
            </a:r>
            <a:br>
              <a:rPr lang="en-GB" sz="1800" b="1" dirty="0">
                <a:solidFill>
                  <a:srgbClr val="FFFF00"/>
                </a:solidFill>
                <a:latin typeface="Courier New" pitchFamily="49" charset="0"/>
                <a:cs typeface="Courier New" pitchFamily="49" charset="0"/>
              </a:rPr>
            </a:br>
            <a:r>
              <a:rPr lang="en-GB" sz="1800" b="1" dirty="0">
                <a:solidFill>
                  <a:srgbClr val="FFFF00"/>
                </a:solidFill>
                <a:latin typeface="Courier New" pitchFamily="49" charset="0"/>
                <a:cs typeface="Courier New" pitchFamily="49" charset="0"/>
              </a:rPr>
              <a:t>}</a:t>
            </a:r>
          </a:p>
          <a:p>
            <a:endParaRPr lang="en-GB" dirty="0"/>
          </a:p>
        </p:txBody>
      </p:sp>
      <p:sp>
        <p:nvSpPr>
          <p:cNvPr id="2" name="Title 1"/>
          <p:cNvSpPr>
            <a:spLocks noGrp="1"/>
          </p:cNvSpPr>
          <p:nvPr>
            <p:ph type="title"/>
          </p:nvPr>
        </p:nvSpPr>
        <p:spPr>
          <a:xfrm>
            <a:off x="0" y="365126"/>
            <a:ext cx="5068458" cy="535531"/>
          </a:xfrm>
        </p:spPr>
        <p:txBody>
          <a:bodyPr/>
          <a:lstStyle/>
          <a:p>
            <a:r>
              <a:rPr lang="en-GB" dirty="0"/>
              <a:t>IF-ELSE Statements</a:t>
            </a:r>
          </a:p>
        </p:txBody>
      </p:sp>
      <p:grpSp>
        <p:nvGrpSpPr>
          <p:cNvPr id="14" name="Group 13"/>
          <p:cNvGrpSpPr/>
          <p:nvPr/>
        </p:nvGrpSpPr>
        <p:grpSpPr>
          <a:xfrm>
            <a:off x="2886075" y="1771650"/>
            <a:ext cx="8610599" cy="2031325"/>
            <a:chOff x="2886075" y="1771650"/>
            <a:chExt cx="8610599" cy="2031325"/>
          </a:xfrm>
        </p:grpSpPr>
        <p:sp>
          <p:nvSpPr>
            <p:cNvPr id="7" name="TextBox 6"/>
            <p:cNvSpPr txBox="1"/>
            <p:nvPr/>
          </p:nvSpPr>
          <p:spPr>
            <a:xfrm>
              <a:off x="8153399" y="1771650"/>
              <a:ext cx="3343275" cy="2031325"/>
            </a:xfrm>
            <a:prstGeom prst="rect">
              <a:avLst/>
            </a:prstGeom>
            <a:noFill/>
            <a:ln>
              <a:solidFill>
                <a:schemeClr val="accent1">
                  <a:lumMod val="40000"/>
                  <a:lumOff val="60000"/>
                </a:schemeClr>
              </a:solidFill>
            </a:ln>
          </p:spPr>
          <p:txBody>
            <a:bodyPr wrap="square" rtlCol="0">
              <a:spAutoFit/>
            </a:bodyPr>
            <a:lstStyle/>
            <a:p>
              <a:r>
                <a:rPr lang="en-GB" dirty="0">
                  <a:solidFill>
                    <a:schemeClr val="bg1"/>
                  </a:solidFill>
                </a:rPr>
                <a:t>You can read this as:</a:t>
              </a:r>
            </a:p>
            <a:p>
              <a:r>
                <a:rPr lang="en-GB" dirty="0">
                  <a:solidFill>
                    <a:schemeClr val="bg1"/>
                  </a:solidFill>
                </a:rPr>
                <a:t>IF the value stored in the variable </a:t>
              </a:r>
              <a:r>
                <a:rPr lang="en-GB" dirty="0" err="1">
                  <a:solidFill>
                    <a:schemeClr val="bg1"/>
                  </a:solidFill>
                </a:rPr>
                <a:t>myData</a:t>
              </a:r>
              <a:r>
                <a:rPr lang="en-GB" dirty="0">
                  <a:solidFill>
                    <a:schemeClr val="bg1"/>
                  </a:solidFill>
                </a:rPr>
                <a:t> is the same as 4, execute the code in  // do something</a:t>
              </a:r>
            </a:p>
            <a:p>
              <a:r>
                <a:rPr lang="en-GB" dirty="0">
                  <a:solidFill>
                    <a:schemeClr val="bg1"/>
                  </a:solidFill>
                </a:rPr>
                <a:t>ELSE</a:t>
              </a:r>
            </a:p>
            <a:p>
              <a:r>
                <a:rPr lang="en-GB" dirty="0">
                  <a:solidFill>
                    <a:schemeClr val="bg1"/>
                  </a:solidFill>
                </a:rPr>
                <a:t>execute the code in // do something different</a:t>
              </a:r>
            </a:p>
          </p:txBody>
        </p:sp>
        <p:cxnSp>
          <p:nvCxnSpPr>
            <p:cNvPr id="9" name="Straight Arrow Connector 8"/>
            <p:cNvCxnSpPr/>
            <p:nvPr/>
          </p:nvCxnSpPr>
          <p:spPr>
            <a:xfrm flipH="1" flipV="1">
              <a:off x="3429000" y="1943100"/>
              <a:ext cx="4724399" cy="295275"/>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886075" y="3048001"/>
              <a:ext cx="5267324" cy="28574"/>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16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2E83B109-7122-4EB4-9AFB-9678CF692680}"/>
              </a:ext>
            </a:extLst>
          </p:cNvPr>
          <p:cNvSpPr>
            <a:spLocks noGrp="1"/>
          </p:cNvSpPr>
          <p:nvPr>
            <p:ph type="sldNum" sz="quarter" idx="12"/>
          </p:nvPr>
        </p:nvSpPr>
        <p:spPr/>
        <p:txBody>
          <a:bodyPr/>
          <a:lstStyle/>
          <a:p>
            <a:fld id="{21C5D830-FC1E-4257-A8C9-800695176662}" type="slidenum">
              <a:rPr lang="en-GB" smtClean="0"/>
              <a:t>27</a:t>
            </a:fld>
            <a:endParaRPr lang="en-GB"/>
          </a:p>
        </p:txBody>
      </p:sp>
      <p:sp>
        <p:nvSpPr>
          <p:cNvPr id="6" name="Content Placeholder 5"/>
          <p:cNvSpPr>
            <a:spLocks noGrp="1"/>
          </p:cNvSpPr>
          <p:nvPr>
            <p:ph idx="1"/>
          </p:nvPr>
        </p:nvSpPr>
        <p:spPr/>
        <p:txBody>
          <a:bodyPr/>
          <a:lstStyle/>
          <a:p>
            <a:r>
              <a:rPr lang="en-GB" dirty="0"/>
              <a:t>To give you full flexibility, you can even do IF-ELSEIF-ELSE statements.</a:t>
            </a:r>
          </a:p>
          <a:p>
            <a:endParaRPr lang="en-GB" sz="500" dirty="0"/>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if (</a:t>
            </a:r>
            <a:r>
              <a:rPr lang="en-GB" b="1" dirty="0" err="1">
                <a:solidFill>
                  <a:srgbClr val="FFFF00"/>
                </a:solidFill>
                <a:latin typeface="Courier New" pitchFamily="49" charset="0"/>
                <a:cs typeface="Courier New" pitchFamily="49" charset="0"/>
              </a:rPr>
              <a:t>myData</a:t>
            </a:r>
            <a:r>
              <a:rPr lang="en-GB" b="1" dirty="0">
                <a:solidFill>
                  <a:srgbClr val="FFFF00"/>
                </a:solidFill>
                <a:latin typeface="Courier New" pitchFamily="49" charset="0"/>
                <a:cs typeface="Courier New" pitchFamily="49" charset="0"/>
              </a:rPr>
              <a:t> &lt; 4)</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 do something if the number is less than 4</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else if (</a:t>
            </a:r>
            <a:r>
              <a:rPr lang="en-GB" b="1" dirty="0" err="1">
                <a:solidFill>
                  <a:srgbClr val="FFFF00"/>
                </a:solidFill>
                <a:latin typeface="Courier New" pitchFamily="49" charset="0"/>
                <a:cs typeface="Courier New" pitchFamily="49" charset="0"/>
              </a:rPr>
              <a:t>myData</a:t>
            </a:r>
            <a:r>
              <a:rPr lang="en-GB" b="1" dirty="0">
                <a:solidFill>
                  <a:srgbClr val="FFFF00"/>
                </a:solidFill>
                <a:latin typeface="Courier New" pitchFamily="49" charset="0"/>
                <a:cs typeface="Courier New" pitchFamily="49" charset="0"/>
              </a:rPr>
              <a:t> &gt; 4)</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 do something if the number is greater than 4</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else</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 do something if none of the above is true</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p>
          <a:p>
            <a:endParaRPr lang="en-GB" dirty="0"/>
          </a:p>
        </p:txBody>
      </p:sp>
      <p:sp>
        <p:nvSpPr>
          <p:cNvPr id="2" name="Title 1"/>
          <p:cNvSpPr>
            <a:spLocks noGrp="1"/>
          </p:cNvSpPr>
          <p:nvPr>
            <p:ph type="title"/>
          </p:nvPr>
        </p:nvSpPr>
        <p:spPr>
          <a:xfrm>
            <a:off x="0" y="365126"/>
            <a:ext cx="6756421" cy="535531"/>
          </a:xfrm>
        </p:spPr>
        <p:txBody>
          <a:bodyPr/>
          <a:lstStyle/>
          <a:p>
            <a:r>
              <a:rPr lang="en-GB" dirty="0"/>
              <a:t>IF-ELSE </a:t>
            </a:r>
            <a:r>
              <a:rPr lang="en-GB" dirty="0" err="1"/>
              <a:t>IF-ELSE</a:t>
            </a:r>
            <a:r>
              <a:rPr lang="en-GB" dirty="0"/>
              <a:t> statements</a:t>
            </a:r>
          </a:p>
        </p:txBody>
      </p:sp>
    </p:spTree>
    <p:extLst>
      <p:ext uri="{BB962C8B-B14F-4D97-AF65-F5344CB8AC3E}">
        <p14:creationId xmlns:p14="http://schemas.microsoft.com/office/powerpoint/2010/main" val="1489062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7B2B15E8-001A-46E8-AEC0-59E3BB8FCD9E}"/>
              </a:ext>
            </a:extLst>
          </p:cNvPr>
          <p:cNvSpPr>
            <a:spLocks noGrp="1"/>
          </p:cNvSpPr>
          <p:nvPr>
            <p:ph type="sldNum" sz="quarter" idx="12"/>
          </p:nvPr>
        </p:nvSpPr>
        <p:spPr/>
        <p:txBody>
          <a:bodyPr/>
          <a:lstStyle/>
          <a:p>
            <a:fld id="{21C5D830-FC1E-4257-A8C9-800695176662}" type="slidenum">
              <a:rPr lang="en-GB" smtClean="0"/>
              <a:t>28</a:t>
            </a:fld>
            <a:endParaRPr lang="en-GB"/>
          </a:p>
        </p:txBody>
      </p:sp>
      <p:sp>
        <p:nvSpPr>
          <p:cNvPr id="6" name="Content Placeholder 5"/>
          <p:cNvSpPr>
            <a:spLocks noGrp="1"/>
          </p:cNvSpPr>
          <p:nvPr>
            <p:ph idx="1"/>
          </p:nvPr>
        </p:nvSpPr>
        <p:spPr/>
        <p:txBody>
          <a:bodyPr/>
          <a:lstStyle/>
          <a:p>
            <a:r>
              <a:rPr lang="en-GB" sz="2000" dirty="0"/>
              <a:t>Switch statements are similar to if-else </a:t>
            </a:r>
            <a:r>
              <a:rPr lang="en-GB" sz="2000" dirty="0" err="1"/>
              <a:t>if-else</a:t>
            </a:r>
            <a:r>
              <a:rPr lang="en-GB" sz="2000" dirty="0"/>
              <a:t> statements.</a:t>
            </a:r>
          </a:p>
          <a:p>
            <a:r>
              <a:rPr lang="en-GB" sz="2000" dirty="0"/>
              <a:t>They are used to perform a piece of code depending on a matching case being met and take the following form.</a:t>
            </a:r>
          </a:p>
          <a:p>
            <a:endParaRPr lang="en-GB" sz="1050" dirty="0"/>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switch (</a:t>
            </a:r>
            <a:r>
              <a:rPr lang="en-GB" b="1" dirty="0" err="1">
                <a:solidFill>
                  <a:srgbClr val="FFFF00"/>
                </a:solidFill>
                <a:latin typeface="Courier New" pitchFamily="49" charset="0"/>
                <a:cs typeface="Courier New" pitchFamily="49" charset="0"/>
              </a:rPr>
              <a:t>myInt</a:t>
            </a:r>
            <a:r>
              <a:rPr lang="en-GB" b="1" dirty="0">
                <a:solidFill>
                  <a:srgbClr val="FFFF00"/>
                </a:solidFill>
                <a:latin typeface="Courier New" pitchFamily="49" charset="0"/>
                <a:cs typeface="Courier New" pitchFamily="49" charset="0"/>
              </a:rPr>
              <a:t>)	// note: could match strings too</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case 0:</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 do something</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break;</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case 1:</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 do something</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break;</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default: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 do something if none of the above match</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		    break;</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p>
          <a:p>
            <a:endParaRPr lang="en-GB" dirty="0"/>
          </a:p>
        </p:txBody>
      </p:sp>
      <p:sp>
        <p:nvSpPr>
          <p:cNvPr id="2" name="Title 1"/>
          <p:cNvSpPr>
            <a:spLocks noGrp="1"/>
          </p:cNvSpPr>
          <p:nvPr>
            <p:ph type="title"/>
          </p:nvPr>
        </p:nvSpPr>
        <p:spPr>
          <a:xfrm>
            <a:off x="0" y="365126"/>
            <a:ext cx="4802359" cy="535531"/>
          </a:xfrm>
        </p:spPr>
        <p:txBody>
          <a:bodyPr/>
          <a:lstStyle/>
          <a:p>
            <a:r>
              <a:rPr lang="en-GB" dirty="0"/>
              <a:t>Switch statements</a:t>
            </a:r>
          </a:p>
        </p:txBody>
      </p:sp>
    </p:spTree>
    <p:extLst>
      <p:ext uri="{BB962C8B-B14F-4D97-AF65-F5344CB8AC3E}">
        <p14:creationId xmlns:p14="http://schemas.microsoft.com/office/powerpoint/2010/main" val="3606754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D9FA3B62-24FB-452D-811C-F9CB1DD70EA3}"/>
              </a:ext>
            </a:extLst>
          </p:cNvPr>
          <p:cNvSpPr>
            <a:spLocks noGrp="1"/>
          </p:cNvSpPr>
          <p:nvPr>
            <p:ph type="sldNum" sz="quarter" idx="12"/>
          </p:nvPr>
        </p:nvSpPr>
        <p:spPr/>
        <p:txBody>
          <a:bodyPr/>
          <a:lstStyle/>
          <a:p>
            <a:fld id="{21C5D830-FC1E-4257-A8C9-800695176662}" type="slidenum">
              <a:rPr lang="en-GB" smtClean="0"/>
              <a:t>29</a:t>
            </a:fld>
            <a:endParaRPr lang="en-GB"/>
          </a:p>
        </p:txBody>
      </p:sp>
      <p:sp>
        <p:nvSpPr>
          <p:cNvPr id="6" name="Content Placeholder 5"/>
          <p:cNvSpPr>
            <a:spLocks noGrp="1"/>
          </p:cNvSpPr>
          <p:nvPr>
            <p:ph idx="1"/>
          </p:nvPr>
        </p:nvSpPr>
        <p:spPr/>
        <p:txBody>
          <a:bodyPr/>
          <a:lstStyle/>
          <a:p>
            <a:r>
              <a:rPr lang="en-GB" dirty="0"/>
              <a:t>There are two loop types in C#, the determinate loop and the indeterminate loop.</a:t>
            </a:r>
          </a:p>
          <a:p>
            <a:r>
              <a:rPr lang="en-GB" dirty="0"/>
              <a:t>The determinate loop is the for loop and has the following format:</a:t>
            </a:r>
          </a:p>
          <a:p>
            <a:endParaRPr lang="en-GB" dirty="0"/>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for (</a:t>
            </a:r>
            <a:r>
              <a:rPr lang="en-GB" b="1" dirty="0" err="1">
                <a:solidFill>
                  <a:srgbClr val="FFFF00"/>
                </a:solidFill>
                <a:latin typeface="Courier New" pitchFamily="49" charset="0"/>
                <a:cs typeface="Courier New" pitchFamily="49" charset="0"/>
              </a:rPr>
              <a:t>startValue</a:t>
            </a:r>
            <a:r>
              <a:rPr lang="en-GB" b="1" dirty="0">
                <a:solidFill>
                  <a:srgbClr val="FFFF00"/>
                </a:solidFill>
                <a:latin typeface="Courier New" pitchFamily="49" charset="0"/>
                <a:cs typeface="Courier New" pitchFamily="49" charset="0"/>
              </a:rPr>
              <a:t>; test condition; </a:t>
            </a:r>
            <a:r>
              <a:rPr lang="en-GB" b="1" dirty="0" err="1">
                <a:solidFill>
                  <a:srgbClr val="FFFF00"/>
                </a:solidFill>
                <a:latin typeface="Courier New" pitchFamily="49" charset="0"/>
                <a:cs typeface="Courier New" pitchFamily="49" charset="0"/>
              </a:rPr>
              <a:t>stepCounter</a:t>
            </a: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 stuff to do whilst looping</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dirty="0">
                <a:latin typeface="Courier New" pitchFamily="49" charset="0"/>
                <a:cs typeface="Courier New" pitchFamily="49" charset="0"/>
              </a:rPr>
            </a:br>
            <a:endParaRPr lang="en-GB" dirty="0">
              <a:latin typeface="Courier New" pitchFamily="49" charset="0"/>
              <a:cs typeface="Courier New" pitchFamily="49" charset="0"/>
            </a:endParaRPr>
          </a:p>
          <a:p>
            <a:r>
              <a:rPr lang="en-GB" dirty="0"/>
              <a:t>E.g.</a:t>
            </a:r>
          </a:p>
          <a:p>
            <a:pPr marL="0" indent="0" defTabSz="360000">
              <a:lnSpc>
                <a:spcPct val="100000"/>
              </a:lnSpc>
              <a:spcBef>
                <a:spcPts val="0"/>
              </a:spcBef>
              <a:buNone/>
            </a:pPr>
            <a:br>
              <a:rPr lang="en-GB" dirty="0">
                <a:latin typeface="Courier New" pitchFamily="49" charset="0"/>
                <a:cs typeface="Courier New" pitchFamily="49" charset="0"/>
              </a:rPr>
            </a:br>
            <a:r>
              <a:rPr lang="en-GB" b="1" dirty="0">
                <a:solidFill>
                  <a:srgbClr val="FFFF00"/>
                </a:solidFill>
                <a:latin typeface="Courier New" pitchFamily="49" charset="0"/>
                <a:cs typeface="Courier New" pitchFamily="49" charset="0"/>
              </a:rPr>
              <a:t>for (</a:t>
            </a:r>
            <a:r>
              <a:rPr lang="en-GB" b="1" dirty="0" err="1">
                <a:solidFill>
                  <a:srgbClr val="FFFF00"/>
                </a:solidFill>
                <a:latin typeface="Courier New" pitchFamily="49" charset="0"/>
                <a:cs typeface="Courier New" pitchFamily="49" charset="0"/>
              </a:rPr>
              <a:t>int</a:t>
            </a:r>
            <a:r>
              <a:rPr lang="en-GB" b="1" dirty="0">
                <a:solidFill>
                  <a:srgbClr val="FFFF00"/>
                </a:solidFill>
                <a:latin typeface="Courier New" pitchFamily="49" charset="0"/>
                <a:cs typeface="Courier New" pitchFamily="49" charset="0"/>
              </a:rPr>
              <a:t> i = 0; i &lt; 10; i++)</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a:t>
            </a:r>
            <a:r>
              <a:rPr lang="en-GB" b="1" dirty="0" err="1">
                <a:solidFill>
                  <a:srgbClr val="FFFF00"/>
                </a:solidFill>
                <a:latin typeface="Courier New" pitchFamily="49" charset="0"/>
                <a:cs typeface="Courier New" pitchFamily="49" charset="0"/>
              </a:rPr>
              <a:t>Debug.Log</a:t>
            </a:r>
            <a:r>
              <a:rPr lang="en-GB" b="1" dirty="0">
                <a:solidFill>
                  <a:srgbClr val="FFFF00"/>
                </a:solidFill>
                <a:latin typeface="Courier New" pitchFamily="49" charset="0"/>
                <a:cs typeface="Courier New" pitchFamily="49" charset="0"/>
              </a:rPr>
              <a:t>("i = " + i);</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p>
          <a:p>
            <a:endParaRPr lang="en-GB" dirty="0"/>
          </a:p>
        </p:txBody>
      </p:sp>
      <p:sp>
        <p:nvSpPr>
          <p:cNvPr id="2" name="Title 1"/>
          <p:cNvSpPr>
            <a:spLocks noGrp="1"/>
          </p:cNvSpPr>
          <p:nvPr>
            <p:ph type="title"/>
          </p:nvPr>
        </p:nvSpPr>
        <p:spPr>
          <a:xfrm>
            <a:off x="0" y="365126"/>
            <a:ext cx="3446219" cy="535531"/>
          </a:xfrm>
        </p:spPr>
        <p:txBody>
          <a:bodyPr/>
          <a:lstStyle/>
          <a:p>
            <a:r>
              <a:rPr lang="en-GB" dirty="0"/>
              <a:t>Loops - FOR</a:t>
            </a:r>
          </a:p>
        </p:txBody>
      </p:sp>
    </p:spTree>
    <p:extLst>
      <p:ext uri="{BB962C8B-B14F-4D97-AF65-F5344CB8AC3E}">
        <p14:creationId xmlns:p14="http://schemas.microsoft.com/office/powerpoint/2010/main" val="1585759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0BA9EE6E-24B2-4038-BA17-099C1010F3DE}"/>
              </a:ext>
            </a:extLst>
          </p:cNvPr>
          <p:cNvSpPr>
            <a:spLocks noGrp="1"/>
          </p:cNvSpPr>
          <p:nvPr>
            <p:ph type="sldNum" sz="quarter" idx="12"/>
          </p:nvPr>
        </p:nvSpPr>
        <p:spPr/>
        <p:txBody>
          <a:bodyPr/>
          <a:lstStyle/>
          <a:p>
            <a:fld id="{21C5D830-FC1E-4257-A8C9-800695176662}" type="slidenum">
              <a:rPr lang="en-GB" smtClean="0"/>
              <a:t>3</a:t>
            </a:fld>
            <a:endParaRPr lang="en-GB"/>
          </a:p>
        </p:txBody>
      </p:sp>
      <p:sp>
        <p:nvSpPr>
          <p:cNvPr id="6" name="Content Placeholder 5"/>
          <p:cNvSpPr>
            <a:spLocks noGrp="1"/>
          </p:cNvSpPr>
          <p:nvPr>
            <p:ph idx="1"/>
          </p:nvPr>
        </p:nvSpPr>
        <p:spPr/>
        <p:txBody>
          <a:bodyPr/>
          <a:lstStyle/>
          <a:p>
            <a:r>
              <a:rPr lang="en-GB" dirty="0"/>
              <a:t>As in most other programming languages, C# uses variables for storing data.</a:t>
            </a:r>
          </a:p>
          <a:p>
            <a:r>
              <a:rPr lang="en-GB" dirty="0"/>
              <a:t>Unlike some scripting languages, you cannot just assign a piece of data to what’s called a variant type. E.g.</a:t>
            </a:r>
          </a:p>
          <a:p>
            <a:endParaRPr lang="en-GB" dirty="0"/>
          </a:p>
          <a:p>
            <a:pPr marL="457200" lvl="1" indent="0">
              <a:buNone/>
            </a:pPr>
            <a:r>
              <a:rPr lang="en-GB" dirty="0" err="1">
                <a:solidFill>
                  <a:srgbClr val="FFFF00"/>
                </a:solidFill>
              </a:rPr>
              <a:t>var</a:t>
            </a:r>
            <a:r>
              <a:rPr lang="en-GB" dirty="0">
                <a:solidFill>
                  <a:srgbClr val="FFFF00"/>
                </a:solidFill>
              </a:rPr>
              <a:t> </a:t>
            </a:r>
            <a:r>
              <a:rPr lang="en-GB" dirty="0" err="1">
                <a:solidFill>
                  <a:srgbClr val="FFFF00"/>
                </a:solidFill>
              </a:rPr>
              <a:t>myData</a:t>
            </a:r>
            <a:r>
              <a:rPr lang="en-GB" dirty="0">
                <a:solidFill>
                  <a:srgbClr val="FFFF00"/>
                </a:solidFill>
              </a:rPr>
              <a:t> = 15.7</a:t>
            </a:r>
          </a:p>
          <a:p>
            <a:pPr marL="457200" lvl="1" indent="0">
              <a:buNone/>
            </a:pPr>
            <a:r>
              <a:rPr lang="en-GB" dirty="0" err="1">
                <a:solidFill>
                  <a:srgbClr val="FFFF00"/>
                </a:solidFill>
              </a:rPr>
              <a:t>var</a:t>
            </a:r>
            <a:r>
              <a:rPr lang="en-GB" dirty="0">
                <a:solidFill>
                  <a:srgbClr val="FFFF00"/>
                </a:solidFill>
              </a:rPr>
              <a:t> </a:t>
            </a:r>
            <a:r>
              <a:rPr lang="en-GB" dirty="0" err="1">
                <a:solidFill>
                  <a:srgbClr val="FFFF00"/>
                </a:solidFill>
              </a:rPr>
              <a:t>myOtherData</a:t>
            </a:r>
            <a:r>
              <a:rPr lang="en-GB" dirty="0">
                <a:solidFill>
                  <a:srgbClr val="FFFF00"/>
                </a:solidFill>
              </a:rPr>
              <a:t> = </a:t>
            </a:r>
            <a:r>
              <a:rPr lang="en-GB" dirty="0">
                <a:solidFill>
                  <a:srgbClr val="FFFF00"/>
                </a:solidFill>
                <a:latin typeface="Courier New" pitchFamily="49" charset="0"/>
                <a:cs typeface="Courier New" pitchFamily="49" charset="0"/>
              </a:rPr>
              <a:t>"</a:t>
            </a:r>
            <a:r>
              <a:rPr lang="en-GB" dirty="0">
                <a:solidFill>
                  <a:srgbClr val="FFFF00"/>
                </a:solidFill>
              </a:rPr>
              <a:t>A text string</a:t>
            </a:r>
            <a:r>
              <a:rPr lang="en-GB" dirty="0">
                <a:solidFill>
                  <a:srgbClr val="FFFF00"/>
                </a:solidFill>
                <a:latin typeface="Courier New" pitchFamily="49" charset="0"/>
                <a:cs typeface="Courier New" pitchFamily="49" charset="0"/>
              </a:rPr>
              <a:t>"</a:t>
            </a:r>
            <a:endParaRPr lang="en-GB" dirty="0">
              <a:solidFill>
                <a:srgbClr val="FFFF00"/>
              </a:solidFill>
            </a:endParaRPr>
          </a:p>
          <a:p>
            <a:endParaRPr lang="en-GB" dirty="0"/>
          </a:p>
          <a:p>
            <a:r>
              <a:rPr lang="en-GB" dirty="0"/>
              <a:t>Instead, you have to specify the type of data that you intend to store.</a:t>
            </a:r>
          </a:p>
          <a:p>
            <a:r>
              <a:rPr lang="en-GB" dirty="0"/>
              <a:t>This may seem tedious but it helps to improve the performance and compilation of code.</a:t>
            </a:r>
          </a:p>
          <a:p>
            <a:r>
              <a:rPr lang="en-GB" dirty="0"/>
              <a:t>There are several so-called value types that C# understands natively. The main ones are:</a:t>
            </a:r>
          </a:p>
          <a:p>
            <a:pPr lvl="1">
              <a:buNone/>
            </a:pPr>
            <a:r>
              <a:rPr lang="en-GB" dirty="0">
                <a:solidFill>
                  <a:srgbClr val="FFC000"/>
                </a:solidFill>
              </a:rPr>
              <a:t>bool, byte, char, double, float, </a:t>
            </a:r>
            <a:r>
              <a:rPr lang="en-GB" dirty="0" err="1">
                <a:solidFill>
                  <a:srgbClr val="FFC000"/>
                </a:solidFill>
              </a:rPr>
              <a:t>int</a:t>
            </a:r>
            <a:r>
              <a:rPr lang="en-GB" dirty="0">
                <a:solidFill>
                  <a:srgbClr val="FFC000"/>
                </a:solidFill>
              </a:rPr>
              <a:t>, long, short</a:t>
            </a:r>
          </a:p>
          <a:p>
            <a:r>
              <a:rPr lang="en-GB" dirty="0"/>
              <a:t>For most things, knowledge of bool, float and </a:t>
            </a:r>
            <a:r>
              <a:rPr lang="en-GB" dirty="0" err="1"/>
              <a:t>int</a:t>
            </a:r>
            <a:r>
              <a:rPr lang="en-GB" dirty="0"/>
              <a:t> are sufficient (for now).</a:t>
            </a:r>
          </a:p>
          <a:p>
            <a:endParaRPr lang="en-GB" dirty="0"/>
          </a:p>
        </p:txBody>
      </p:sp>
      <p:sp>
        <p:nvSpPr>
          <p:cNvPr id="2" name="Title 1"/>
          <p:cNvSpPr>
            <a:spLocks noGrp="1"/>
          </p:cNvSpPr>
          <p:nvPr>
            <p:ph type="title"/>
          </p:nvPr>
        </p:nvSpPr>
        <p:spPr>
          <a:xfrm>
            <a:off x="0" y="365126"/>
            <a:ext cx="2872344" cy="535531"/>
          </a:xfrm>
        </p:spPr>
        <p:txBody>
          <a:bodyPr/>
          <a:lstStyle/>
          <a:p>
            <a:r>
              <a:rPr lang="en-GB" dirty="0"/>
              <a:t>Variables</a:t>
            </a:r>
          </a:p>
        </p:txBody>
      </p:sp>
    </p:spTree>
    <p:extLst>
      <p:ext uri="{BB962C8B-B14F-4D97-AF65-F5344CB8AC3E}">
        <p14:creationId xmlns:p14="http://schemas.microsoft.com/office/powerpoint/2010/main" val="16028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6F6CCF13-8AC6-489C-A37A-FDA7AFAF29DB}"/>
              </a:ext>
            </a:extLst>
          </p:cNvPr>
          <p:cNvSpPr>
            <a:spLocks noGrp="1"/>
          </p:cNvSpPr>
          <p:nvPr>
            <p:ph type="sldNum" sz="quarter" idx="12"/>
          </p:nvPr>
        </p:nvSpPr>
        <p:spPr/>
        <p:txBody>
          <a:bodyPr/>
          <a:lstStyle/>
          <a:p>
            <a:fld id="{21C5D830-FC1E-4257-A8C9-800695176662}" type="slidenum">
              <a:rPr lang="en-GB" smtClean="0"/>
              <a:t>30</a:t>
            </a:fld>
            <a:endParaRPr lang="en-GB"/>
          </a:p>
        </p:txBody>
      </p:sp>
      <p:sp>
        <p:nvSpPr>
          <p:cNvPr id="6" name="Content Placeholder 5"/>
          <p:cNvSpPr>
            <a:spLocks noGrp="1"/>
          </p:cNvSpPr>
          <p:nvPr>
            <p:ph idx="1"/>
          </p:nvPr>
        </p:nvSpPr>
        <p:spPr/>
        <p:txBody>
          <a:bodyPr/>
          <a:lstStyle/>
          <a:p>
            <a:r>
              <a:rPr lang="en-GB" dirty="0"/>
              <a:t>The indeterminate loop is the while loop and has this format:</a:t>
            </a:r>
          </a:p>
          <a:p>
            <a:endParaRPr lang="en-GB" dirty="0"/>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while (some condition is true)</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	// stuff to do whilst looping</a:t>
            </a:r>
            <a:br>
              <a:rPr lang="en-GB" b="1" dirty="0">
                <a:solidFill>
                  <a:srgbClr val="FFFF00"/>
                </a:solidFill>
                <a:latin typeface="Courier New" pitchFamily="49" charset="0"/>
                <a:cs typeface="Courier New" pitchFamily="49" charset="0"/>
              </a:rPr>
            </a:br>
            <a:r>
              <a:rPr lang="en-GB" b="1" dirty="0">
                <a:solidFill>
                  <a:srgbClr val="FFFF00"/>
                </a:solidFill>
                <a:latin typeface="Courier New" pitchFamily="49" charset="0"/>
                <a:cs typeface="Courier New" pitchFamily="49" charset="0"/>
              </a:rPr>
              <a:t>}</a:t>
            </a:r>
          </a:p>
          <a:p>
            <a:pPr>
              <a:buNone/>
            </a:pPr>
            <a:endParaRPr lang="en-GB" dirty="0">
              <a:latin typeface="Courier New" pitchFamily="49" charset="0"/>
              <a:cs typeface="Courier New" pitchFamily="49" charset="0"/>
            </a:endParaRPr>
          </a:p>
          <a:p>
            <a:pPr>
              <a:buNone/>
            </a:pPr>
            <a:r>
              <a:rPr lang="en-GB" dirty="0"/>
              <a:t>E.g.</a:t>
            </a:r>
          </a:p>
          <a:p>
            <a:pPr>
              <a:buNone/>
            </a:pPr>
            <a:endParaRPr lang="en-GB" dirty="0">
              <a:latin typeface="Courier New" pitchFamily="49" charset="0"/>
              <a:cs typeface="Courier New" pitchFamily="49" charset="0"/>
            </a:endParaRP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while (</a:t>
            </a:r>
            <a:r>
              <a:rPr lang="en-GB" b="1" dirty="0" err="1">
                <a:solidFill>
                  <a:srgbClr val="FFFF00"/>
                </a:solidFill>
                <a:latin typeface="Courier New" pitchFamily="49" charset="0"/>
                <a:cs typeface="Courier New" pitchFamily="49" charset="0"/>
              </a:rPr>
              <a:t>gameRunning</a:t>
            </a:r>
            <a:r>
              <a:rPr lang="en-GB" b="1" dirty="0">
                <a:solidFill>
                  <a:srgbClr val="FFFF00"/>
                </a:solidFill>
                <a:latin typeface="Courier New" pitchFamily="49" charset="0"/>
                <a:cs typeface="Courier New" pitchFamily="49" charset="0"/>
              </a:rPr>
              <a:t> == true)</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	input();</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	update();</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	draw();</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a:t>
            </a:r>
          </a:p>
          <a:p>
            <a:endParaRPr lang="en-GB" dirty="0"/>
          </a:p>
        </p:txBody>
      </p:sp>
      <p:sp>
        <p:nvSpPr>
          <p:cNvPr id="2" name="Title 1"/>
          <p:cNvSpPr>
            <a:spLocks noGrp="1"/>
          </p:cNvSpPr>
          <p:nvPr>
            <p:ph type="title"/>
          </p:nvPr>
        </p:nvSpPr>
        <p:spPr>
          <a:xfrm>
            <a:off x="0" y="365126"/>
            <a:ext cx="4016888" cy="535531"/>
          </a:xfrm>
        </p:spPr>
        <p:txBody>
          <a:bodyPr/>
          <a:lstStyle/>
          <a:p>
            <a:r>
              <a:rPr lang="en-GB" dirty="0"/>
              <a:t>Loops - WHILE</a:t>
            </a:r>
          </a:p>
        </p:txBody>
      </p:sp>
      <p:grpSp>
        <p:nvGrpSpPr>
          <p:cNvPr id="16" name="Group 15"/>
          <p:cNvGrpSpPr/>
          <p:nvPr/>
        </p:nvGrpSpPr>
        <p:grpSpPr>
          <a:xfrm>
            <a:off x="1200150" y="1952625"/>
            <a:ext cx="10334625" cy="1422916"/>
            <a:chOff x="1200150" y="1952625"/>
            <a:chExt cx="10334625" cy="1422916"/>
          </a:xfrm>
        </p:grpSpPr>
        <p:sp>
          <p:nvSpPr>
            <p:cNvPr id="7" name="TextBox 6"/>
            <p:cNvSpPr txBox="1"/>
            <p:nvPr/>
          </p:nvSpPr>
          <p:spPr>
            <a:xfrm>
              <a:off x="8229600" y="3006209"/>
              <a:ext cx="3305175" cy="369332"/>
            </a:xfrm>
            <a:prstGeom prst="rect">
              <a:avLst/>
            </a:prstGeom>
            <a:noFill/>
            <a:ln>
              <a:solidFill>
                <a:schemeClr val="accent1">
                  <a:lumMod val="40000"/>
                  <a:lumOff val="60000"/>
                </a:schemeClr>
              </a:solidFill>
            </a:ln>
          </p:spPr>
          <p:txBody>
            <a:bodyPr wrap="square" rtlCol="0">
              <a:spAutoFit/>
            </a:bodyPr>
            <a:lstStyle/>
            <a:p>
              <a:r>
                <a:rPr lang="en-GB" dirty="0">
                  <a:solidFill>
                    <a:schemeClr val="bg1"/>
                  </a:solidFill>
                </a:rPr>
                <a:t>Note: there is no semi-colon here</a:t>
              </a:r>
            </a:p>
          </p:txBody>
        </p:sp>
        <p:cxnSp>
          <p:nvCxnSpPr>
            <p:cNvPr id="9" name="Straight Arrow Connector 8"/>
            <p:cNvCxnSpPr>
              <a:stCxn id="7" idx="1"/>
            </p:cNvCxnSpPr>
            <p:nvPr/>
          </p:nvCxnSpPr>
          <p:spPr>
            <a:xfrm flipH="1" flipV="1">
              <a:off x="1200150" y="2781300"/>
              <a:ext cx="7029450" cy="409575"/>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p:cNvCxnSpPr>
            <p:nvPr/>
          </p:nvCxnSpPr>
          <p:spPr>
            <a:xfrm flipH="1" flipV="1">
              <a:off x="5210175" y="1952625"/>
              <a:ext cx="3019425" cy="123825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89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26F70CDA-825D-4BD6-BF0D-610ED7965B08}"/>
              </a:ext>
            </a:extLst>
          </p:cNvPr>
          <p:cNvSpPr>
            <a:spLocks noGrp="1"/>
          </p:cNvSpPr>
          <p:nvPr>
            <p:ph type="sldNum" sz="quarter" idx="12"/>
          </p:nvPr>
        </p:nvSpPr>
        <p:spPr/>
        <p:txBody>
          <a:bodyPr/>
          <a:lstStyle/>
          <a:p>
            <a:fld id="{21C5D830-FC1E-4257-A8C9-800695176662}" type="slidenum">
              <a:rPr lang="en-GB" smtClean="0"/>
              <a:t>31</a:t>
            </a:fld>
            <a:endParaRPr lang="en-GB"/>
          </a:p>
        </p:txBody>
      </p:sp>
      <p:sp>
        <p:nvSpPr>
          <p:cNvPr id="6" name="Content Placeholder 5"/>
          <p:cNvSpPr>
            <a:spLocks noGrp="1"/>
          </p:cNvSpPr>
          <p:nvPr>
            <p:ph idx="1"/>
          </p:nvPr>
        </p:nvSpPr>
        <p:spPr/>
        <p:txBody>
          <a:bodyPr/>
          <a:lstStyle/>
          <a:p>
            <a:r>
              <a:rPr lang="en-GB" dirty="0"/>
              <a:t>There is a do-while loop in C#.</a:t>
            </a:r>
          </a:p>
          <a:p>
            <a:r>
              <a:rPr lang="en-GB" dirty="0"/>
              <a:t>This is the same as a while loop but is guaranteed to run the contents of the loop at least once.</a:t>
            </a:r>
          </a:p>
          <a:p>
            <a:endParaRPr lang="en-GB" sz="1200" dirty="0"/>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do</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	input();</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	update();</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	draw();</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a:t>
            </a:r>
          </a:p>
          <a:p>
            <a:pPr marL="0" indent="0" defTabSz="360000">
              <a:lnSpc>
                <a:spcPct val="100000"/>
              </a:lnSpc>
              <a:spcBef>
                <a:spcPts val="0"/>
              </a:spcBef>
              <a:buNone/>
            </a:pPr>
            <a:r>
              <a:rPr lang="en-GB" b="1" dirty="0">
                <a:solidFill>
                  <a:srgbClr val="FFFF00"/>
                </a:solidFill>
                <a:latin typeface="Courier New" pitchFamily="49" charset="0"/>
                <a:cs typeface="Courier New" pitchFamily="49" charset="0"/>
              </a:rPr>
              <a:t>while (</a:t>
            </a:r>
            <a:r>
              <a:rPr lang="en-GB" b="1" dirty="0" err="1">
                <a:solidFill>
                  <a:srgbClr val="FFFF00"/>
                </a:solidFill>
                <a:latin typeface="Courier New" pitchFamily="49" charset="0"/>
                <a:cs typeface="Courier New" pitchFamily="49" charset="0"/>
              </a:rPr>
              <a:t>gameRunning</a:t>
            </a:r>
            <a:r>
              <a:rPr lang="en-GB" b="1" dirty="0">
                <a:solidFill>
                  <a:srgbClr val="FFFF00"/>
                </a:solidFill>
                <a:latin typeface="Courier New" pitchFamily="49" charset="0"/>
                <a:cs typeface="Courier New" pitchFamily="49" charset="0"/>
              </a:rPr>
              <a:t> == true);</a:t>
            </a:r>
          </a:p>
          <a:p>
            <a:pPr>
              <a:buNone/>
            </a:pPr>
            <a:endParaRPr lang="en-GB" dirty="0">
              <a:latin typeface="Courier New" pitchFamily="49" charset="0"/>
              <a:cs typeface="Courier New" pitchFamily="49" charset="0"/>
            </a:endParaRPr>
          </a:p>
          <a:p>
            <a:pPr marL="0" indent="0">
              <a:buNone/>
            </a:pPr>
            <a:endParaRPr lang="en-GB" dirty="0"/>
          </a:p>
          <a:p>
            <a:endParaRPr lang="en-GB" dirty="0"/>
          </a:p>
        </p:txBody>
      </p:sp>
      <p:sp>
        <p:nvSpPr>
          <p:cNvPr id="2" name="Title 1"/>
          <p:cNvSpPr>
            <a:spLocks noGrp="1"/>
          </p:cNvSpPr>
          <p:nvPr>
            <p:ph type="title"/>
          </p:nvPr>
        </p:nvSpPr>
        <p:spPr>
          <a:xfrm>
            <a:off x="0" y="365126"/>
            <a:ext cx="4904952" cy="535531"/>
          </a:xfrm>
        </p:spPr>
        <p:txBody>
          <a:bodyPr/>
          <a:lstStyle/>
          <a:p>
            <a:r>
              <a:rPr lang="en-GB" dirty="0"/>
              <a:t>Loops – DO-WHILE</a:t>
            </a:r>
          </a:p>
        </p:txBody>
      </p:sp>
      <p:grpSp>
        <p:nvGrpSpPr>
          <p:cNvPr id="11" name="Group 10"/>
          <p:cNvGrpSpPr/>
          <p:nvPr/>
        </p:nvGrpSpPr>
        <p:grpSpPr>
          <a:xfrm>
            <a:off x="4904953" y="3259477"/>
            <a:ext cx="6906047" cy="588623"/>
            <a:chOff x="4904953" y="3259477"/>
            <a:chExt cx="6906047" cy="588623"/>
          </a:xfrm>
        </p:grpSpPr>
        <p:sp>
          <p:nvSpPr>
            <p:cNvPr id="7" name="TextBox 6"/>
            <p:cNvSpPr txBox="1"/>
            <p:nvPr/>
          </p:nvSpPr>
          <p:spPr>
            <a:xfrm>
              <a:off x="8610600" y="3259477"/>
              <a:ext cx="3200400" cy="369332"/>
            </a:xfrm>
            <a:prstGeom prst="rect">
              <a:avLst/>
            </a:prstGeom>
            <a:noFill/>
            <a:ln>
              <a:solidFill>
                <a:schemeClr val="accent1">
                  <a:lumMod val="40000"/>
                  <a:lumOff val="60000"/>
                </a:schemeClr>
              </a:solidFill>
            </a:ln>
          </p:spPr>
          <p:txBody>
            <a:bodyPr wrap="square" rtlCol="0">
              <a:spAutoFit/>
            </a:bodyPr>
            <a:lstStyle/>
            <a:p>
              <a:r>
                <a:rPr lang="en-GB" dirty="0">
                  <a:solidFill>
                    <a:schemeClr val="bg1"/>
                  </a:solidFill>
                </a:rPr>
                <a:t>Note: there is a semi-colon here</a:t>
              </a:r>
            </a:p>
          </p:txBody>
        </p:sp>
        <p:cxnSp>
          <p:nvCxnSpPr>
            <p:cNvPr id="9" name="Straight Arrow Connector 8"/>
            <p:cNvCxnSpPr>
              <a:stCxn id="7" idx="1"/>
            </p:cNvCxnSpPr>
            <p:nvPr/>
          </p:nvCxnSpPr>
          <p:spPr>
            <a:xfrm flipH="1">
              <a:off x="4904953" y="3444143"/>
              <a:ext cx="3705647" cy="403957"/>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39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7208CC7B-79CF-4F41-91DE-573FD08E06AF}"/>
              </a:ext>
            </a:extLst>
          </p:cNvPr>
          <p:cNvSpPr>
            <a:spLocks noGrp="1"/>
          </p:cNvSpPr>
          <p:nvPr>
            <p:ph type="sldNum" sz="quarter" idx="12"/>
          </p:nvPr>
        </p:nvSpPr>
        <p:spPr/>
        <p:txBody>
          <a:bodyPr/>
          <a:lstStyle/>
          <a:p>
            <a:fld id="{21C5D830-FC1E-4257-A8C9-800695176662}" type="slidenum">
              <a:rPr lang="en-GB" smtClean="0"/>
              <a:t>32</a:t>
            </a:fld>
            <a:endParaRPr lang="en-GB"/>
          </a:p>
        </p:txBody>
      </p:sp>
      <p:sp>
        <p:nvSpPr>
          <p:cNvPr id="6" name="Content Placeholder 5"/>
          <p:cNvSpPr>
            <a:spLocks noGrp="1"/>
          </p:cNvSpPr>
          <p:nvPr>
            <p:ph idx="1"/>
          </p:nvPr>
        </p:nvSpPr>
        <p:spPr/>
        <p:txBody>
          <a:bodyPr/>
          <a:lstStyle/>
          <a:p>
            <a:r>
              <a:rPr lang="en-GB" dirty="0"/>
              <a:t>There are three forms of comments in C#.</a:t>
            </a:r>
          </a:p>
          <a:p>
            <a:r>
              <a:rPr lang="en-GB" dirty="0"/>
              <a:t>The single line comments are specified using the double forward slash </a:t>
            </a:r>
            <a:r>
              <a:rPr lang="en-GB" dirty="0">
                <a:solidFill>
                  <a:srgbClr val="FFC000"/>
                </a:solidFill>
              </a:rPr>
              <a:t>//</a:t>
            </a:r>
          </a:p>
          <a:p>
            <a:r>
              <a:rPr lang="en-GB" dirty="0"/>
              <a:t>Multiple line comments are specified as follows:</a:t>
            </a:r>
          </a:p>
          <a:p>
            <a:endParaRPr lang="en-GB" sz="1200" dirty="0"/>
          </a:p>
          <a:p>
            <a:pPr>
              <a:buNone/>
            </a:pPr>
            <a:r>
              <a:rPr lang="en-GB" dirty="0">
                <a:solidFill>
                  <a:srgbClr val="FFC000"/>
                </a:solidFill>
              </a:rPr>
              <a:t>	/*</a:t>
            </a:r>
            <a:br>
              <a:rPr lang="en-GB" dirty="0">
                <a:solidFill>
                  <a:srgbClr val="FFC000"/>
                </a:solidFill>
              </a:rPr>
            </a:br>
            <a:r>
              <a:rPr lang="en-GB" dirty="0">
                <a:solidFill>
                  <a:srgbClr val="FFC000"/>
                </a:solidFill>
              </a:rPr>
              <a:t>	here is a comment</a:t>
            </a:r>
            <a:br>
              <a:rPr lang="en-GB" dirty="0">
                <a:solidFill>
                  <a:srgbClr val="FFC000"/>
                </a:solidFill>
              </a:rPr>
            </a:br>
            <a:r>
              <a:rPr lang="en-GB" dirty="0">
                <a:solidFill>
                  <a:srgbClr val="FFC000"/>
                </a:solidFill>
              </a:rPr>
              <a:t>	and another one</a:t>
            </a:r>
            <a:br>
              <a:rPr lang="en-GB" dirty="0">
                <a:solidFill>
                  <a:srgbClr val="FFC000"/>
                </a:solidFill>
              </a:rPr>
            </a:br>
            <a:r>
              <a:rPr lang="en-GB" dirty="0">
                <a:solidFill>
                  <a:srgbClr val="FFC000"/>
                </a:solidFill>
              </a:rPr>
              <a:t>*/</a:t>
            </a:r>
          </a:p>
          <a:p>
            <a:pPr>
              <a:buNone/>
            </a:pPr>
            <a:endParaRPr lang="en-GB" sz="1200" dirty="0"/>
          </a:p>
          <a:p>
            <a:r>
              <a:rPr lang="en-GB" dirty="0"/>
              <a:t>You can also add comments that can be read by web reporters (like </a:t>
            </a:r>
            <a:r>
              <a:rPr lang="en-GB" dirty="0" err="1"/>
              <a:t>DoxyGen</a:t>
            </a:r>
            <a:r>
              <a:rPr lang="en-GB" dirty="0"/>
              <a:t>).</a:t>
            </a:r>
          </a:p>
          <a:p>
            <a:r>
              <a:rPr lang="en-GB" dirty="0"/>
              <a:t>These comments may also include XML tags.</a:t>
            </a:r>
          </a:p>
          <a:p>
            <a:r>
              <a:rPr lang="en-GB" dirty="0"/>
              <a:t>These use triple backslashes in C# (more on this next year if you take Social &amp; Mobile).</a:t>
            </a:r>
          </a:p>
          <a:p>
            <a:endParaRPr lang="en-GB" dirty="0"/>
          </a:p>
        </p:txBody>
      </p:sp>
      <p:sp>
        <p:nvSpPr>
          <p:cNvPr id="2" name="Title 1"/>
          <p:cNvSpPr>
            <a:spLocks noGrp="1"/>
          </p:cNvSpPr>
          <p:nvPr>
            <p:ph type="title"/>
          </p:nvPr>
        </p:nvSpPr>
        <p:spPr>
          <a:xfrm>
            <a:off x="0" y="365126"/>
            <a:ext cx="3162488" cy="535531"/>
          </a:xfrm>
        </p:spPr>
        <p:txBody>
          <a:bodyPr/>
          <a:lstStyle/>
          <a:p>
            <a:r>
              <a:rPr lang="en-GB" dirty="0"/>
              <a:t>Comments</a:t>
            </a:r>
          </a:p>
        </p:txBody>
      </p:sp>
    </p:spTree>
    <p:extLst>
      <p:ext uri="{BB962C8B-B14F-4D97-AF65-F5344CB8AC3E}">
        <p14:creationId xmlns:p14="http://schemas.microsoft.com/office/powerpoint/2010/main" val="883781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F2723E7C-C385-4035-A1A4-26F5A090C53B}"/>
              </a:ext>
            </a:extLst>
          </p:cNvPr>
          <p:cNvSpPr>
            <a:spLocks noGrp="1"/>
          </p:cNvSpPr>
          <p:nvPr>
            <p:ph type="sldNum" sz="quarter" idx="12"/>
          </p:nvPr>
        </p:nvSpPr>
        <p:spPr/>
        <p:txBody>
          <a:bodyPr/>
          <a:lstStyle/>
          <a:p>
            <a:fld id="{21C5D830-FC1E-4257-A8C9-800695176662}" type="slidenum">
              <a:rPr lang="en-GB" smtClean="0"/>
              <a:t>4</a:t>
            </a:fld>
            <a:endParaRPr lang="en-GB"/>
          </a:p>
        </p:txBody>
      </p:sp>
      <p:sp>
        <p:nvSpPr>
          <p:cNvPr id="6" name="Content Placeholder 5"/>
          <p:cNvSpPr>
            <a:spLocks noGrp="1"/>
          </p:cNvSpPr>
          <p:nvPr>
            <p:ph idx="1"/>
          </p:nvPr>
        </p:nvSpPr>
        <p:spPr/>
        <p:txBody>
          <a:bodyPr/>
          <a:lstStyle/>
          <a:p>
            <a:r>
              <a:rPr lang="en-GB" dirty="0"/>
              <a:t>Booleans are simple true/false values.</a:t>
            </a:r>
          </a:p>
          <a:p>
            <a:r>
              <a:rPr lang="en-GB" dirty="0"/>
              <a:t>Unlike in some languages, these values do not equate to 1 and 0.</a:t>
            </a:r>
          </a:p>
          <a:p>
            <a:r>
              <a:rPr lang="en-GB" dirty="0"/>
              <a:t>Those are numbers.</a:t>
            </a:r>
          </a:p>
          <a:p>
            <a:r>
              <a:rPr lang="en-GB" dirty="0"/>
              <a:t>Note, in C# that when you assign to a bool, the value (true or false) is written in lowercase.</a:t>
            </a:r>
          </a:p>
          <a:p>
            <a:r>
              <a:rPr lang="en-GB" dirty="0"/>
              <a:t>C# is case-dependent so watch your use of upper and lower case.</a:t>
            </a:r>
          </a:p>
          <a:p>
            <a:r>
              <a:rPr lang="en-GB" dirty="0"/>
              <a:t>Booleans are linked to binary in the sense that all binary circuits (and most are) work using logic gates (you may have heard use of terms like AND, OR and NOT).</a:t>
            </a:r>
          </a:p>
          <a:p>
            <a:r>
              <a:rPr lang="en-GB" dirty="0"/>
              <a:t>The mathematics for these was created/formalised by an English mathematician in the 1850s</a:t>
            </a:r>
          </a:p>
          <a:p>
            <a:pPr lvl="1"/>
            <a:r>
              <a:rPr lang="en-GB" dirty="0">
                <a:hlinkClick r:id="rId2"/>
              </a:rPr>
              <a:t>George Boole</a:t>
            </a:r>
            <a:r>
              <a:rPr lang="en-GB" dirty="0"/>
              <a:t> (1815 - 1864)</a:t>
            </a:r>
          </a:p>
          <a:p>
            <a:r>
              <a:rPr lang="en-GB" dirty="0"/>
              <a:t>In computing, you use Boolean values when you want to store data that can only exist in one of two states. E.g.</a:t>
            </a:r>
          </a:p>
          <a:p>
            <a:endParaRPr lang="en-GB" sz="600" dirty="0"/>
          </a:p>
          <a:p>
            <a:pPr marL="457200" lvl="1" indent="0">
              <a:buNone/>
            </a:pPr>
            <a:r>
              <a:rPr lang="en-GB" b="1" dirty="0">
                <a:solidFill>
                  <a:srgbClr val="FFFF00"/>
                </a:solidFill>
                <a:latin typeface="Courier New" pitchFamily="49" charset="0"/>
                <a:cs typeface="Courier New" pitchFamily="49" charset="0"/>
              </a:rPr>
              <a:t>bool </a:t>
            </a:r>
            <a:r>
              <a:rPr lang="en-GB" b="1" dirty="0" err="1">
                <a:solidFill>
                  <a:srgbClr val="FFFF00"/>
                </a:solidFill>
                <a:latin typeface="Courier New" pitchFamily="49" charset="0"/>
                <a:cs typeface="Courier New" pitchFamily="49" charset="0"/>
              </a:rPr>
              <a:t>shieldsDown</a:t>
            </a:r>
            <a:r>
              <a:rPr lang="en-GB" b="1" dirty="0">
                <a:solidFill>
                  <a:srgbClr val="FFFF00"/>
                </a:solidFill>
                <a:latin typeface="Courier New" pitchFamily="49" charset="0"/>
                <a:cs typeface="Courier New" pitchFamily="49" charset="0"/>
              </a:rPr>
              <a:t> = true;</a:t>
            </a:r>
          </a:p>
          <a:p>
            <a:pPr marL="457200" lvl="1" indent="0">
              <a:buNone/>
            </a:pPr>
            <a:r>
              <a:rPr lang="en-GB" b="1" dirty="0">
                <a:solidFill>
                  <a:srgbClr val="FFFF00"/>
                </a:solidFill>
                <a:latin typeface="Courier New" pitchFamily="49" charset="0"/>
                <a:cs typeface="Courier New" pitchFamily="49" charset="0"/>
              </a:rPr>
              <a:t>bool </a:t>
            </a:r>
            <a:r>
              <a:rPr lang="en-GB" b="1" dirty="0" err="1">
                <a:solidFill>
                  <a:srgbClr val="FFFF00"/>
                </a:solidFill>
                <a:latin typeface="Courier New" pitchFamily="49" charset="0"/>
                <a:cs typeface="Courier New" pitchFamily="49" charset="0"/>
              </a:rPr>
              <a:t>canSpawn</a:t>
            </a:r>
            <a:r>
              <a:rPr lang="en-GB" b="1" dirty="0">
                <a:solidFill>
                  <a:srgbClr val="FFFF00"/>
                </a:solidFill>
                <a:latin typeface="Courier New" pitchFamily="49" charset="0"/>
                <a:cs typeface="Courier New" pitchFamily="49" charset="0"/>
              </a:rPr>
              <a:t> = false;</a:t>
            </a:r>
          </a:p>
          <a:p>
            <a:endParaRPr lang="en-GB" dirty="0"/>
          </a:p>
        </p:txBody>
      </p:sp>
      <p:sp>
        <p:nvSpPr>
          <p:cNvPr id="2" name="Title 1"/>
          <p:cNvSpPr>
            <a:spLocks noGrp="1"/>
          </p:cNvSpPr>
          <p:nvPr>
            <p:ph type="title"/>
          </p:nvPr>
        </p:nvSpPr>
        <p:spPr>
          <a:xfrm>
            <a:off x="0" y="365126"/>
            <a:ext cx="4072994" cy="535531"/>
          </a:xfrm>
        </p:spPr>
        <p:txBody>
          <a:bodyPr/>
          <a:lstStyle/>
          <a:p>
            <a:r>
              <a:rPr lang="en-GB" dirty="0"/>
              <a:t>Boolean values</a:t>
            </a:r>
          </a:p>
        </p:txBody>
      </p:sp>
    </p:spTree>
    <p:extLst>
      <p:ext uri="{BB962C8B-B14F-4D97-AF65-F5344CB8AC3E}">
        <p14:creationId xmlns:p14="http://schemas.microsoft.com/office/powerpoint/2010/main" val="40189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518B71F9-8B57-457F-B6FC-90E9381F1AF7}"/>
              </a:ext>
            </a:extLst>
          </p:cNvPr>
          <p:cNvSpPr>
            <a:spLocks noGrp="1"/>
          </p:cNvSpPr>
          <p:nvPr>
            <p:ph type="sldNum" sz="quarter" idx="12"/>
          </p:nvPr>
        </p:nvSpPr>
        <p:spPr/>
        <p:txBody>
          <a:bodyPr/>
          <a:lstStyle/>
          <a:p>
            <a:fld id="{21C5D830-FC1E-4257-A8C9-800695176662}" type="slidenum">
              <a:rPr lang="en-GB" smtClean="0"/>
              <a:t>5</a:t>
            </a:fld>
            <a:endParaRPr lang="en-GB"/>
          </a:p>
        </p:txBody>
      </p:sp>
      <p:sp>
        <p:nvSpPr>
          <p:cNvPr id="6" name="Content Placeholder 5"/>
          <p:cNvSpPr>
            <a:spLocks noGrp="1"/>
          </p:cNvSpPr>
          <p:nvPr>
            <p:ph idx="1"/>
          </p:nvPr>
        </p:nvSpPr>
        <p:spPr/>
        <p:txBody>
          <a:bodyPr/>
          <a:lstStyle/>
          <a:p>
            <a:r>
              <a:rPr lang="en-GB" dirty="0"/>
              <a:t>Whole numbers are also known as </a:t>
            </a:r>
            <a:r>
              <a:rPr lang="en-GB" dirty="0">
                <a:hlinkClick r:id="rId2"/>
              </a:rPr>
              <a:t>integers</a:t>
            </a:r>
            <a:r>
              <a:rPr lang="en-GB" dirty="0"/>
              <a:t>.</a:t>
            </a:r>
          </a:p>
          <a:p>
            <a:r>
              <a:rPr lang="en-GB" dirty="0"/>
              <a:t>An integer can hold any number that does not require a fractional/decimal part.</a:t>
            </a:r>
          </a:p>
          <a:p>
            <a:r>
              <a:rPr lang="en-GB" dirty="0"/>
              <a:t>This includes negative numbers and zero.</a:t>
            </a:r>
          </a:p>
          <a:p>
            <a:r>
              <a:rPr lang="en-GB" dirty="0"/>
              <a:t>Unlike in real mathematics, when you store whole number data there is a fixed upper and lower value that can be represented.</a:t>
            </a:r>
          </a:p>
          <a:p>
            <a:r>
              <a:rPr lang="en-GB" dirty="0"/>
              <a:t>For C#, integers can have values in the range −2,147,483,648 through +2,147,483,647.</a:t>
            </a:r>
          </a:p>
          <a:p>
            <a:r>
              <a:rPr lang="en-GB" dirty="0"/>
              <a:t>So what happens if you add 1 to +2,147,483,647?</a:t>
            </a:r>
          </a:p>
          <a:p>
            <a:pPr lvl="1"/>
            <a:r>
              <a:rPr lang="en-GB" dirty="0"/>
              <a:t>you get -2,147,483,648 (of course)</a:t>
            </a:r>
          </a:p>
          <a:p>
            <a:r>
              <a:rPr lang="en-GB" dirty="0"/>
              <a:t>This is called overflow and you just have to bear it in mind if you start using really large values.</a:t>
            </a:r>
          </a:p>
          <a:p>
            <a:r>
              <a:rPr lang="en-GB" dirty="0"/>
              <a:t>If you need a bigger range of numbers then consider either using </a:t>
            </a:r>
            <a:r>
              <a:rPr lang="en-GB" dirty="0" err="1"/>
              <a:t>uint</a:t>
            </a:r>
            <a:r>
              <a:rPr lang="en-GB" dirty="0"/>
              <a:t> (unsigned integers which double the normal range of an </a:t>
            </a:r>
            <a:r>
              <a:rPr lang="en-GB" dirty="0" err="1"/>
              <a:t>int</a:t>
            </a:r>
            <a:r>
              <a:rPr lang="en-GB" dirty="0"/>
              <a:t> by not allowing negative numbers) or long.</a:t>
            </a:r>
          </a:p>
          <a:p>
            <a:r>
              <a:rPr lang="en-GB" dirty="0"/>
              <a:t>You can create an integer in C# like so:</a:t>
            </a:r>
          </a:p>
          <a:p>
            <a:endParaRPr lang="en-GB" sz="100" b="1" dirty="0">
              <a:solidFill>
                <a:srgbClr val="FFFF00"/>
              </a:solidFill>
            </a:endParaRPr>
          </a:p>
          <a:p>
            <a:pPr marL="457200" lvl="1" indent="0">
              <a:buNone/>
            </a:pPr>
            <a:r>
              <a:rPr lang="en-GB" b="1" dirty="0" err="1">
                <a:solidFill>
                  <a:srgbClr val="FFFF00"/>
                </a:solidFill>
                <a:latin typeface="Courier New" pitchFamily="49" charset="0"/>
                <a:cs typeface="Courier New" pitchFamily="49" charset="0"/>
              </a:rPr>
              <a:t>int</a:t>
            </a:r>
            <a:r>
              <a:rPr lang="en-GB" b="1" dirty="0">
                <a:solidFill>
                  <a:srgbClr val="FFFF00"/>
                </a:solidFill>
                <a:latin typeface="Courier New" pitchFamily="49" charset="0"/>
                <a:cs typeface="Courier New" pitchFamily="49" charset="0"/>
              </a:rPr>
              <a:t> ammo = 5;</a:t>
            </a:r>
          </a:p>
          <a:p>
            <a:pPr marL="457200" lvl="1" indent="0">
              <a:buNone/>
            </a:pPr>
            <a:r>
              <a:rPr lang="en-GB" b="1" dirty="0" err="1">
                <a:solidFill>
                  <a:srgbClr val="FFFF00"/>
                </a:solidFill>
                <a:latin typeface="Courier New" pitchFamily="49" charset="0"/>
                <a:cs typeface="Courier New" pitchFamily="49" charset="0"/>
              </a:rPr>
              <a:t>int</a:t>
            </a:r>
            <a:r>
              <a:rPr lang="en-GB" b="1" dirty="0">
                <a:solidFill>
                  <a:srgbClr val="FFFF00"/>
                </a:solidFill>
                <a:latin typeface="Courier New" pitchFamily="49" charset="0"/>
                <a:cs typeface="Courier New" pitchFamily="49" charset="0"/>
              </a:rPr>
              <a:t> </a:t>
            </a:r>
            <a:r>
              <a:rPr lang="en-GB" b="1" dirty="0" err="1">
                <a:solidFill>
                  <a:srgbClr val="FFFF00"/>
                </a:solidFill>
                <a:latin typeface="Courier New" pitchFamily="49" charset="0"/>
                <a:cs typeface="Courier New" pitchFamily="49" charset="0"/>
              </a:rPr>
              <a:t>liftLevel</a:t>
            </a:r>
            <a:r>
              <a:rPr lang="en-GB" b="1" dirty="0">
                <a:solidFill>
                  <a:srgbClr val="FFFF00"/>
                </a:solidFill>
                <a:latin typeface="Courier New" pitchFamily="49" charset="0"/>
                <a:cs typeface="Courier New" pitchFamily="49" charset="0"/>
              </a:rPr>
              <a:t> = -1;</a:t>
            </a:r>
          </a:p>
          <a:p>
            <a:endParaRPr lang="en-GB" dirty="0"/>
          </a:p>
          <a:p>
            <a:endParaRPr lang="en-GB" dirty="0"/>
          </a:p>
        </p:txBody>
      </p:sp>
      <p:sp>
        <p:nvSpPr>
          <p:cNvPr id="2" name="Title 1"/>
          <p:cNvSpPr>
            <a:spLocks noGrp="1"/>
          </p:cNvSpPr>
          <p:nvPr>
            <p:ph type="title"/>
          </p:nvPr>
        </p:nvSpPr>
        <p:spPr>
          <a:xfrm>
            <a:off x="0" y="365126"/>
            <a:ext cx="5432340" cy="535531"/>
          </a:xfrm>
        </p:spPr>
        <p:txBody>
          <a:bodyPr/>
          <a:lstStyle/>
          <a:p>
            <a:r>
              <a:rPr lang="en-GB" dirty="0"/>
              <a:t>Whole number values</a:t>
            </a:r>
          </a:p>
        </p:txBody>
      </p:sp>
    </p:spTree>
    <p:extLst>
      <p:ext uri="{BB962C8B-B14F-4D97-AF65-F5344CB8AC3E}">
        <p14:creationId xmlns:p14="http://schemas.microsoft.com/office/powerpoint/2010/main" val="123155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18A47274-7B94-44C9-98CB-183DE42B8AB2}"/>
              </a:ext>
            </a:extLst>
          </p:cNvPr>
          <p:cNvSpPr>
            <a:spLocks noGrp="1"/>
          </p:cNvSpPr>
          <p:nvPr>
            <p:ph type="sldNum" sz="quarter" idx="12"/>
          </p:nvPr>
        </p:nvSpPr>
        <p:spPr/>
        <p:txBody>
          <a:bodyPr/>
          <a:lstStyle/>
          <a:p>
            <a:fld id="{21C5D830-FC1E-4257-A8C9-800695176662}" type="slidenum">
              <a:rPr lang="en-GB" smtClean="0"/>
              <a:t>6</a:t>
            </a:fld>
            <a:endParaRPr lang="en-GB"/>
          </a:p>
        </p:txBody>
      </p:sp>
      <p:sp>
        <p:nvSpPr>
          <p:cNvPr id="6" name="Content Placeholder 5"/>
          <p:cNvSpPr>
            <a:spLocks noGrp="1"/>
          </p:cNvSpPr>
          <p:nvPr>
            <p:ph idx="1"/>
          </p:nvPr>
        </p:nvSpPr>
        <p:spPr/>
        <p:txBody>
          <a:bodyPr>
            <a:normAutofit lnSpcReduction="10000"/>
          </a:bodyPr>
          <a:lstStyle/>
          <a:p>
            <a:r>
              <a:rPr lang="en-GB" dirty="0"/>
              <a:t>Floating point numbers are fractional values.</a:t>
            </a:r>
          </a:p>
          <a:p>
            <a:r>
              <a:rPr lang="en-GB" dirty="0"/>
              <a:t>This means they have a decimal place.</a:t>
            </a:r>
          </a:p>
          <a:p>
            <a:r>
              <a:rPr lang="en-GB" dirty="0"/>
              <a:t>Both the float and double type can store fractional values.</a:t>
            </a:r>
          </a:p>
          <a:p>
            <a:r>
              <a:rPr lang="en-GB" dirty="0"/>
              <a:t>E.g.</a:t>
            </a:r>
          </a:p>
          <a:p>
            <a:pPr lvl="1">
              <a:buNone/>
            </a:pPr>
            <a:r>
              <a:rPr lang="en-GB" b="1" dirty="0">
                <a:solidFill>
                  <a:srgbClr val="FFFF00"/>
                </a:solidFill>
                <a:latin typeface="Courier New" pitchFamily="49" charset="0"/>
                <a:cs typeface="Courier New" pitchFamily="49" charset="0"/>
              </a:rPr>
              <a:t>	float </a:t>
            </a:r>
            <a:r>
              <a:rPr lang="en-GB" b="1" dirty="0" err="1">
                <a:solidFill>
                  <a:srgbClr val="FFFF00"/>
                </a:solidFill>
                <a:latin typeface="Courier New" pitchFamily="49" charset="0"/>
                <a:cs typeface="Courier New" pitchFamily="49" charset="0"/>
              </a:rPr>
              <a:t>myNumber</a:t>
            </a:r>
            <a:r>
              <a:rPr lang="en-GB" b="1" dirty="0">
                <a:solidFill>
                  <a:srgbClr val="FFFF00"/>
                </a:solidFill>
                <a:latin typeface="Courier New" pitchFamily="49" charset="0"/>
                <a:cs typeface="Courier New" pitchFamily="49" charset="0"/>
              </a:rPr>
              <a:t> = 2.5386f;</a:t>
            </a:r>
          </a:p>
          <a:p>
            <a:pPr lvl="1">
              <a:buNone/>
            </a:pPr>
            <a:r>
              <a:rPr lang="en-GB" b="1" dirty="0">
                <a:solidFill>
                  <a:srgbClr val="FFFF00"/>
                </a:solidFill>
                <a:latin typeface="Courier New" pitchFamily="49" charset="0"/>
                <a:cs typeface="Courier New" pitchFamily="49" charset="0"/>
              </a:rPr>
              <a:t>	double </a:t>
            </a:r>
            <a:r>
              <a:rPr lang="en-GB" b="1" dirty="0" err="1">
                <a:solidFill>
                  <a:srgbClr val="FFFF00"/>
                </a:solidFill>
                <a:latin typeface="Courier New" pitchFamily="49" charset="0"/>
                <a:cs typeface="Courier New" pitchFamily="49" charset="0"/>
              </a:rPr>
              <a:t>myOtherNumber</a:t>
            </a:r>
            <a:r>
              <a:rPr lang="en-GB" b="1" dirty="0">
                <a:solidFill>
                  <a:srgbClr val="FFFF00"/>
                </a:solidFill>
                <a:latin typeface="Courier New" pitchFamily="49" charset="0"/>
                <a:cs typeface="Courier New" pitchFamily="49" charset="0"/>
              </a:rPr>
              <a:t> = 3.141592653589793;</a:t>
            </a:r>
          </a:p>
          <a:p>
            <a:pPr lvl="1">
              <a:buNone/>
            </a:pPr>
            <a:endParaRPr lang="en-GB" dirty="0">
              <a:latin typeface="Courier New" pitchFamily="49" charset="0"/>
              <a:cs typeface="Courier New" pitchFamily="49" charset="0"/>
            </a:endParaRPr>
          </a:p>
          <a:p>
            <a:r>
              <a:rPr lang="en-GB" dirty="0"/>
              <a:t>Note that the difference between a float and a double type is the amount of decimal places you can use accurately (approx. 7 places for a float and 15 for a double).</a:t>
            </a:r>
          </a:p>
          <a:p>
            <a:r>
              <a:rPr lang="en-GB" dirty="0"/>
              <a:t>Mostly in games, you will use floats which have an f (or F) at the end of their value.</a:t>
            </a:r>
          </a:p>
          <a:p>
            <a:r>
              <a:rPr lang="en-GB" dirty="0"/>
              <a:t>Internally, a double takes twice as much memory as a float.</a:t>
            </a:r>
          </a:p>
          <a:p>
            <a:r>
              <a:rPr lang="en-GB" dirty="0"/>
              <a:t>The Unity API is built around using floats.</a:t>
            </a:r>
          </a:p>
          <a:p>
            <a:r>
              <a:rPr lang="en-GB" dirty="0"/>
              <a:t>Also, don’t rely on the absolute accuracy of floating point numbers.</a:t>
            </a:r>
          </a:p>
          <a:p>
            <a:r>
              <a:rPr lang="en-GB" dirty="0"/>
              <a:t>You cannot accurately represent the value 0.1 in floating point binary for instance.</a:t>
            </a:r>
          </a:p>
          <a:p>
            <a:pPr lvl="1"/>
            <a:r>
              <a:rPr lang="en-GB" dirty="0"/>
              <a:t>look up </a:t>
            </a:r>
            <a:r>
              <a:rPr lang="en-GB" dirty="0" err="1">
                <a:hlinkClick r:id="rId2"/>
              </a:rPr>
              <a:t>Unums</a:t>
            </a:r>
            <a:r>
              <a:rPr lang="en-GB" dirty="0">
                <a:hlinkClick r:id="rId2"/>
              </a:rPr>
              <a:t> </a:t>
            </a:r>
            <a:r>
              <a:rPr lang="en-GB" dirty="0"/>
              <a:t>if you want to see where the future might lie in this regard.</a:t>
            </a:r>
          </a:p>
          <a:p>
            <a:endParaRPr lang="en-GB" dirty="0"/>
          </a:p>
        </p:txBody>
      </p:sp>
      <p:sp>
        <p:nvSpPr>
          <p:cNvPr id="2" name="Title 1"/>
          <p:cNvSpPr>
            <a:spLocks noGrp="1"/>
          </p:cNvSpPr>
          <p:nvPr>
            <p:ph type="title"/>
          </p:nvPr>
        </p:nvSpPr>
        <p:spPr>
          <a:xfrm>
            <a:off x="0" y="365126"/>
            <a:ext cx="6990459" cy="535531"/>
          </a:xfrm>
        </p:spPr>
        <p:txBody>
          <a:bodyPr/>
          <a:lstStyle/>
          <a:p>
            <a:r>
              <a:rPr lang="en-GB" dirty="0"/>
              <a:t>Floating point number values</a:t>
            </a:r>
          </a:p>
        </p:txBody>
      </p:sp>
    </p:spTree>
    <p:extLst>
      <p:ext uri="{BB962C8B-B14F-4D97-AF65-F5344CB8AC3E}">
        <p14:creationId xmlns:p14="http://schemas.microsoft.com/office/powerpoint/2010/main" val="191267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586582A6-9382-4836-B911-446CED41F668}"/>
              </a:ext>
            </a:extLst>
          </p:cNvPr>
          <p:cNvSpPr>
            <a:spLocks noGrp="1"/>
          </p:cNvSpPr>
          <p:nvPr>
            <p:ph type="sldNum" sz="quarter" idx="12"/>
          </p:nvPr>
        </p:nvSpPr>
        <p:spPr/>
        <p:txBody>
          <a:bodyPr/>
          <a:lstStyle/>
          <a:p>
            <a:fld id="{21C5D830-FC1E-4257-A8C9-800695176662}" type="slidenum">
              <a:rPr lang="en-GB" smtClean="0"/>
              <a:t>7</a:t>
            </a:fld>
            <a:endParaRPr lang="en-GB"/>
          </a:p>
        </p:txBody>
      </p:sp>
      <p:sp>
        <p:nvSpPr>
          <p:cNvPr id="6" name="Content Placeholder 5"/>
          <p:cNvSpPr>
            <a:spLocks noGrp="1"/>
          </p:cNvSpPr>
          <p:nvPr>
            <p:ph idx="1"/>
          </p:nvPr>
        </p:nvSpPr>
        <p:spPr/>
        <p:txBody>
          <a:bodyPr/>
          <a:lstStyle/>
          <a:p>
            <a:r>
              <a:rPr lang="en-GB" dirty="0"/>
              <a:t>Strings are series of characters. Internally, they are still numbers because computers.</a:t>
            </a:r>
          </a:p>
          <a:p>
            <a:r>
              <a:rPr lang="en-GB" dirty="0"/>
              <a:t>They are not a primitive value type (they are built from a class).</a:t>
            </a:r>
          </a:p>
          <a:p>
            <a:r>
              <a:rPr lang="en-GB" dirty="0"/>
              <a:t>Because they are used a lot, a special syntax has been created for them in C#.</a:t>
            </a:r>
          </a:p>
          <a:p>
            <a:r>
              <a:rPr lang="en-GB" dirty="0"/>
              <a:t>E.g.</a:t>
            </a:r>
          </a:p>
          <a:p>
            <a:pPr lvl="1">
              <a:buNone/>
            </a:pPr>
            <a:r>
              <a:rPr lang="en-GB" b="1" dirty="0">
                <a:solidFill>
                  <a:srgbClr val="FFFF00"/>
                </a:solidFill>
                <a:latin typeface="Courier New" pitchFamily="49" charset="0"/>
                <a:cs typeface="Courier New" pitchFamily="49" charset="0"/>
              </a:rPr>
              <a:t>string a = "hello";</a:t>
            </a:r>
          </a:p>
          <a:p>
            <a:pPr lvl="1">
              <a:buNone/>
            </a:pPr>
            <a:r>
              <a:rPr lang="en-GB" b="1" dirty="0">
                <a:solidFill>
                  <a:srgbClr val="FFFF00"/>
                </a:solidFill>
                <a:latin typeface="Courier New" pitchFamily="49" charset="0"/>
                <a:cs typeface="Courier New" pitchFamily="49" charset="0"/>
              </a:rPr>
              <a:t>string b = "h"; </a:t>
            </a:r>
          </a:p>
          <a:p>
            <a:pPr lvl="1">
              <a:buNone/>
            </a:pPr>
            <a:r>
              <a:rPr lang="en-GB" b="1" dirty="0">
                <a:solidFill>
                  <a:srgbClr val="FFFF00"/>
                </a:solidFill>
                <a:latin typeface="Courier New" pitchFamily="49" charset="0"/>
                <a:cs typeface="Courier New" pitchFamily="49" charset="0"/>
              </a:rPr>
              <a:t>string both = a + b;</a:t>
            </a:r>
          </a:p>
          <a:p>
            <a:pPr lvl="1">
              <a:buNone/>
            </a:pPr>
            <a:endParaRPr lang="en-GB" dirty="0"/>
          </a:p>
          <a:p>
            <a:r>
              <a:rPr lang="en-GB" dirty="0"/>
              <a:t>Note that you can use either String or string.</a:t>
            </a:r>
          </a:p>
          <a:p>
            <a:r>
              <a:rPr lang="en-GB" dirty="0"/>
              <a:t>E.g.</a:t>
            </a:r>
          </a:p>
          <a:p>
            <a:pPr lvl="1">
              <a:buNone/>
            </a:pPr>
            <a:r>
              <a:rPr lang="en-GB" b="1" dirty="0">
                <a:solidFill>
                  <a:srgbClr val="FFFF00"/>
                </a:solidFill>
                <a:latin typeface="Courier New" pitchFamily="49" charset="0"/>
                <a:cs typeface="Courier New" pitchFamily="49" charset="0"/>
              </a:rPr>
              <a:t>string </a:t>
            </a:r>
            <a:r>
              <a:rPr lang="en-GB" b="1" dirty="0" err="1">
                <a:solidFill>
                  <a:srgbClr val="FFFF00"/>
                </a:solidFill>
                <a:latin typeface="Courier New" pitchFamily="49" charset="0"/>
                <a:cs typeface="Courier New" pitchFamily="49" charset="0"/>
              </a:rPr>
              <a:t>myFirstName</a:t>
            </a:r>
            <a:r>
              <a:rPr lang="en-GB" b="1" dirty="0">
                <a:solidFill>
                  <a:srgbClr val="FFFF00"/>
                </a:solidFill>
                <a:latin typeface="Courier New" pitchFamily="49" charset="0"/>
                <a:cs typeface="Courier New" pitchFamily="49" charset="0"/>
              </a:rPr>
              <a:t> = "Yvan";</a:t>
            </a:r>
          </a:p>
          <a:p>
            <a:pPr lvl="1">
              <a:buNone/>
            </a:pPr>
            <a:r>
              <a:rPr lang="en-GB" b="1" dirty="0">
                <a:solidFill>
                  <a:srgbClr val="FFFF00"/>
                </a:solidFill>
                <a:latin typeface="Courier New" pitchFamily="49" charset="0"/>
                <a:cs typeface="Courier New" pitchFamily="49" charset="0"/>
              </a:rPr>
              <a:t>String </a:t>
            </a:r>
            <a:r>
              <a:rPr lang="en-GB" b="1" dirty="0" err="1">
                <a:solidFill>
                  <a:srgbClr val="FFFF00"/>
                </a:solidFill>
                <a:latin typeface="Courier New" pitchFamily="49" charset="0"/>
                <a:cs typeface="Courier New" pitchFamily="49" charset="0"/>
              </a:rPr>
              <a:t>myLastName</a:t>
            </a:r>
            <a:r>
              <a:rPr lang="en-GB" b="1" dirty="0">
                <a:solidFill>
                  <a:srgbClr val="FFFF00"/>
                </a:solidFill>
                <a:latin typeface="Courier New" pitchFamily="49" charset="0"/>
                <a:cs typeface="Courier New" pitchFamily="49" charset="0"/>
              </a:rPr>
              <a:t> = "Cartwright"; </a:t>
            </a:r>
          </a:p>
          <a:p>
            <a:endParaRPr lang="en-GB" dirty="0"/>
          </a:p>
          <a:p>
            <a:r>
              <a:rPr lang="en-GB" dirty="0"/>
              <a:t>My advice is to stick to using string instead of String because you would have to specify using the </a:t>
            </a:r>
            <a:r>
              <a:rPr lang="en-GB" dirty="0" err="1"/>
              <a:t>System.String</a:t>
            </a:r>
            <a:r>
              <a:rPr lang="en-GB" dirty="0"/>
              <a:t> class in your code otherwise… Seriously, don’t worry about this for now!</a:t>
            </a:r>
          </a:p>
        </p:txBody>
      </p:sp>
      <p:sp>
        <p:nvSpPr>
          <p:cNvPr id="2" name="Title 1"/>
          <p:cNvSpPr>
            <a:spLocks noGrp="1"/>
          </p:cNvSpPr>
          <p:nvPr>
            <p:ph type="title"/>
          </p:nvPr>
        </p:nvSpPr>
        <p:spPr>
          <a:xfrm>
            <a:off x="0" y="365126"/>
            <a:ext cx="3661021" cy="535531"/>
          </a:xfrm>
        </p:spPr>
        <p:txBody>
          <a:bodyPr/>
          <a:lstStyle/>
          <a:p>
            <a:r>
              <a:rPr lang="en-GB" dirty="0"/>
              <a:t>String values</a:t>
            </a:r>
          </a:p>
        </p:txBody>
      </p:sp>
    </p:spTree>
    <p:extLst>
      <p:ext uri="{BB962C8B-B14F-4D97-AF65-F5344CB8AC3E}">
        <p14:creationId xmlns:p14="http://schemas.microsoft.com/office/powerpoint/2010/main" val="44182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BE2977C7-AA86-4C0E-B625-46C7843F8B33}"/>
              </a:ext>
            </a:extLst>
          </p:cNvPr>
          <p:cNvSpPr>
            <a:spLocks noGrp="1"/>
          </p:cNvSpPr>
          <p:nvPr>
            <p:ph type="sldNum" sz="quarter" idx="12"/>
          </p:nvPr>
        </p:nvSpPr>
        <p:spPr/>
        <p:txBody>
          <a:bodyPr/>
          <a:lstStyle/>
          <a:p>
            <a:fld id="{21C5D830-FC1E-4257-A8C9-800695176662}" type="slidenum">
              <a:rPr lang="en-GB" smtClean="0"/>
              <a:t>8</a:t>
            </a:fld>
            <a:endParaRPr lang="en-GB"/>
          </a:p>
        </p:txBody>
      </p:sp>
      <p:sp>
        <p:nvSpPr>
          <p:cNvPr id="6" name="Content Placeholder 5"/>
          <p:cNvSpPr>
            <a:spLocks noGrp="1"/>
          </p:cNvSpPr>
          <p:nvPr>
            <p:ph idx="1"/>
          </p:nvPr>
        </p:nvSpPr>
        <p:spPr/>
        <p:txBody>
          <a:bodyPr/>
          <a:lstStyle/>
          <a:p>
            <a:r>
              <a:rPr lang="en-GB" dirty="0"/>
              <a:t>If you find a need to store many similar variables which have the same type then you should consider using an array.</a:t>
            </a:r>
          </a:p>
          <a:p>
            <a:r>
              <a:rPr lang="en-GB" dirty="0"/>
              <a:t>An array can be thought of as a simple list of data.</a:t>
            </a:r>
          </a:p>
          <a:p>
            <a:r>
              <a:rPr lang="en-GB" dirty="0"/>
              <a:t>An item inventory in an RPG is a list, or the ships in an enemy attack wave for a shoot-</a:t>
            </a:r>
            <a:r>
              <a:rPr lang="en-GB" dirty="0" err="1"/>
              <a:t>em</a:t>
            </a:r>
            <a:r>
              <a:rPr lang="en-GB" dirty="0"/>
              <a:t>-up etc.</a:t>
            </a:r>
          </a:p>
          <a:p>
            <a:r>
              <a:rPr lang="en-GB" dirty="0"/>
              <a:t>They are declared in a similar way to variables.</a:t>
            </a:r>
          </a:p>
          <a:p>
            <a:endParaRPr lang="en-GB" sz="700" dirty="0"/>
          </a:p>
          <a:p>
            <a:pPr>
              <a:buNone/>
            </a:pP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int</a:t>
            </a:r>
            <a:r>
              <a:rPr lang="en-GB" sz="1600" b="1" dirty="0">
                <a:solidFill>
                  <a:srgbClr val="FFFF00"/>
                </a:solidFill>
                <a:latin typeface="Courier New" pitchFamily="49" charset="0"/>
                <a:cs typeface="Courier New" pitchFamily="49" charset="0"/>
              </a:rPr>
              <a:t> [] </a:t>
            </a:r>
            <a:r>
              <a:rPr lang="en-GB" sz="1600" b="1" dirty="0" err="1">
                <a:solidFill>
                  <a:srgbClr val="FFFF00"/>
                </a:solidFill>
                <a:latin typeface="Courier New" pitchFamily="49" charset="0"/>
                <a:cs typeface="Courier New" pitchFamily="49" charset="0"/>
              </a:rPr>
              <a:t>myIntArray</a:t>
            </a:r>
            <a:r>
              <a:rPr lang="en-GB" sz="1600" b="1" dirty="0">
                <a:solidFill>
                  <a:srgbClr val="FFFF00"/>
                </a:solidFill>
                <a:latin typeface="Courier New" pitchFamily="49" charset="0"/>
                <a:cs typeface="Courier New" pitchFamily="49" charset="0"/>
              </a:rPr>
              <a:t>;</a:t>
            </a:r>
          </a:p>
          <a:p>
            <a:pPr>
              <a:buNone/>
            </a:pPr>
            <a:r>
              <a:rPr lang="en-GB" sz="1600" b="1" dirty="0">
                <a:solidFill>
                  <a:srgbClr val="FFFF00"/>
                </a:solidFill>
                <a:latin typeface="Courier New" pitchFamily="49" charset="0"/>
                <a:cs typeface="Courier New" pitchFamily="49" charset="0"/>
              </a:rPr>
              <a:t>   string [] </a:t>
            </a:r>
            <a:r>
              <a:rPr lang="en-GB" sz="1600" b="1" dirty="0" err="1">
                <a:solidFill>
                  <a:srgbClr val="FFFF00"/>
                </a:solidFill>
                <a:latin typeface="Courier New" pitchFamily="49" charset="0"/>
                <a:cs typeface="Courier New" pitchFamily="49" charset="0"/>
              </a:rPr>
              <a:t>myStringArray</a:t>
            </a:r>
            <a:r>
              <a:rPr lang="en-GB" sz="1600" b="1" dirty="0">
                <a:solidFill>
                  <a:srgbClr val="FFFF00"/>
                </a:solidFill>
                <a:latin typeface="Courier New" pitchFamily="49" charset="0"/>
                <a:cs typeface="Courier New" pitchFamily="49" charset="0"/>
              </a:rPr>
              <a:t> = new string[5];</a:t>
            </a:r>
          </a:p>
          <a:p>
            <a:endParaRPr lang="en-GB" dirty="0"/>
          </a:p>
          <a:p>
            <a:r>
              <a:rPr lang="en-GB" dirty="0"/>
              <a:t>The first example is an empty array that can store integer values.</a:t>
            </a:r>
          </a:p>
          <a:p>
            <a:r>
              <a:rPr lang="en-GB" dirty="0"/>
              <a:t>The second is an array that holds five string values (or simply strings).</a:t>
            </a:r>
          </a:p>
        </p:txBody>
      </p:sp>
      <p:sp>
        <p:nvSpPr>
          <p:cNvPr id="2" name="Title 1"/>
          <p:cNvSpPr>
            <a:spLocks noGrp="1"/>
          </p:cNvSpPr>
          <p:nvPr>
            <p:ph type="title"/>
          </p:nvPr>
        </p:nvSpPr>
        <p:spPr>
          <a:xfrm>
            <a:off x="0" y="365126"/>
            <a:ext cx="2293660" cy="535531"/>
          </a:xfrm>
        </p:spPr>
        <p:txBody>
          <a:bodyPr/>
          <a:lstStyle/>
          <a:p>
            <a:r>
              <a:rPr lang="en-GB" dirty="0"/>
              <a:t>Arrays</a:t>
            </a:r>
          </a:p>
        </p:txBody>
      </p:sp>
    </p:spTree>
    <p:extLst>
      <p:ext uri="{BB962C8B-B14F-4D97-AF65-F5344CB8AC3E}">
        <p14:creationId xmlns:p14="http://schemas.microsoft.com/office/powerpoint/2010/main" val="236563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Basic C# Syntax</a:t>
            </a:r>
            <a:endParaRPr lang="en-GB"/>
          </a:p>
        </p:txBody>
      </p:sp>
      <p:sp>
        <p:nvSpPr>
          <p:cNvPr id="4" name="Footer Placeholder 3"/>
          <p:cNvSpPr>
            <a:spLocks noGrp="1"/>
          </p:cNvSpPr>
          <p:nvPr>
            <p:ph type="ftr" sz="quarter" idx="11"/>
          </p:nvPr>
        </p:nvSpPr>
        <p:spPr/>
        <p:txBody>
          <a:bodyPr/>
          <a:lstStyle/>
          <a:p>
            <a:r>
              <a:rPr lang="en-GB"/>
              <a:t>Dr Yvan Cartwright</a:t>
            </a:r>
          </a:p>
        </p:txBody>
      </p:sp>
      <p:sp>
        <p:nvSpPr>
          <p:cNvPr id="5" name="Slide Number Placeholder 4">
            <a:extLst>
              <a:ext uri="{FF2B5EF4-FFF2-40B4-BE49-F238E27FC236}">
                <a16:creationId xmlns:a16="http://schemas.microsoft.com/office/drawing/2014/main" id="{2DA3B576-E162-4F8C-8709-9CB08F98E2A7}"/>
              </a:ext>
            </a:extLst>
          </p:cNvPr>
          <p:cNvSpPr>
            <a:spLocks noGrp="1"/>
          </p:cNvSpPr>
          <p:nvPr>
            <p:ph type="sldNum" sz="quarter" idx="12"/>
          </p:nvPr>
        </p:nvSpPr>
        <p:spPr/>
        <p:txBody>
          <a:bodyPr/>
          <a:lstStyle/>
          <a:p>
            <a:fld id="{21C5D830-FC1E-4257-A8C9-800695176662}" type="slidenum">
              <a:rPr lang="en-GB" smtClean="0"/>
              <a:t>9</a:t>
            </a:fld>
            <a:endParaRPr lang="en-GB"/>
          </a:p>
        </p:txBody>
      </p:sp>
      <p:sp>
        <p:nvSpPr>
          <p:cNvPr id="6" name="Content Placeholder 5"/>
          <p:cNvSpPr>
            <a:spLocks noGrp="1"/>
          </p:cNvSpPr>
          <p:nvPr>
            <p:ph idx="1"/>
          </p:nvPr>
        </p:nvSpPr>
        <p:spPr/>
        <p:txBody>
          <a:bodyPr/>
          <a:lstStyle/>
          <a:p>
            <a:r>
              <a:rPr lang="en-GB" dirty="0"/>
              <a:t>To assign a piece of data to a slot in an array we need two things:</a:t>
            </a:r>
          </a:p>
          <a:p>
            <a:pPr lvl="1"/>
            <a:r>
              <a:rPr lang="en-GB" sz="1800" dirty="0"/>
              <a:t>the index (slot number) in which to store the data</a:t>
            </a:r>
          </a:p>
          <a:p>
            <a:pPr lvl="1"/>
            <a:r>
              <a:rPr lang="en-GB" sz="1800" dirty="0"/>
              <a:t>the data to store</a:t>
            </a:r>
          </a:p>
          <a:p>
            <a:pPr lvl="1"/>
            <a:endParaRPr lang="en-GB" sz="1800" dirty="0"/>
          </a:p>
          <a:p>
            <a:r>
              <a:rPr lang="en-GB" dirty="0"/>
              <a:t>As with most other languages, array indexes start at 0 not 1 (because computers).</a:t>
            </a:r>
          </a:p>
          <a:p>
            <a:r>
              <a:rPr lang="en-GB" dirty="0"/>
              <a:t>For our previous string array, we have indices between 0 and 4 inclusive.</a:t>
            </a:r>
          </a:p>
          <a:p>
            <a:r>
              <a:rPr lang="en-GB" dirty="0"/>
              <a:t>To store a string in this array in index 3 (the fourth slot in the array) we do this:</a:t>
            </a:r>
          </a:p>
          <a:p>
            <a:endParaRPr lang="en-GB" dirty="0"/>
          </a:p>
          <a:p>
            <a:pPr>
              <a:buNone/>
            </a:pP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myStringArray</a:t>
            </a:r>
            <a:r>
              <a:rPr lang="en-GB" sz="1600" b="1" dirty="0">
                <a:solidFill>
                  <a:srgbClr val="FFFF00"/>
                </a:solidFill>
                <a:latin typeface="Courier New" pitchFamily="49" charset="0"/>
                <a:cs typeface="Courier New" pitchFamily="49" charset="0"/>
              </a:rPr>
              <a:t>[3] = "This is the fourth slot!";</a:t>
            </a:r>
          </a:p>
          <a:p>
            <a:endParaRPr lang="en-GB" dirty="0"/>
          </a:p>
          <a:p>
            <a:endParaRPr lang="en-GB" dirty="0"/>
          </a:p>
        </p:txBody>
      </p:sp>
      <p:sp>
        <p:nvSpPr>
          <p:cNvPr id="2" name="Title 1"/>
          <p:cNvSpPr>
            <a:spLocks noGrp="1"/>
          </p:cNvSpPr>
          <p:nvPr>
            <p:ph type="title"/>
          </p:nvPr>
        </p:nvSpPr>
        <p:spPr>
          <a:xfrm>
            <a:off x="0" y="365126"/>
            <a:ext cx="4582749" cy="535531"/>
          </a:xfrm>
        </p:spPr>
        <p:txBody>
          <a:bodyPr/>
          <a:lstStyle/>
          <a:p>
            <a:r>
              <a:rPr lang="en-GB" dirty="0"/>
              <a:t>Array assignment</a:t>
            </a:r>
          </a:p>
        </p:txBody>
      </p:sp>
    </p:spTree>
    <p:extLst>
      <p:ext uri="{BB962C8B-B14F-4D97-AF65-F5344CB8AC3E}">
        <p14:creationId xmlns:p14="http://schemas.microsoft.com/office/powerpoint/2010/main" val="4209274404"/>
      </p:ext>
    </p:extLst>
  </p:cSld>
  <p:clrMapOvr>
    <a:masterClrMapping/>
  </p:clrMapOvr>
</p:sld>
</file>

<file path=ppt/theme/theme1.xml><?xml version="1.0" encoding="utf-8"?>
<a:theme xmlns:a="http://schemas.openxmlformats.org/drawingml/2006/main" name="Theme 2017-18">
  <a:themeElements>
    <a:clrScheme name="Custom 3">
      <a:dk1>
        <a:srgbClr val="000000"/>
      </a:dk1>
      <a:lt1>
        <a:srgbClr val="FFFFFF"/>
      </a:lt1>
      <a:dk2>
        <a:srgbClr val="666666"/>
      </a:dk2>
      <a:lt2>
        <a:srgbClr val="CCCCCC"/>
      </a:lt2>
      <a:accent1>
        <a:srgbClr val="D70926"/>
      </a:accent1>
      <a:accent2>
        <a:srgbClr val="D73E6F"/>
      </a:accent2>
      <a:accent3>
        <a:srgbClr val="0099CC"/>
      </a:accent3>
      <a:accent4>
        <a:srgbClr val="C9D339"/>
      </a:accent4>
      <a:accent5>
        <a:srgbClr val="003455"/>
      </a:accent5>
      <a:accent6>
        <a:srgbClr val="CCCCCC"/>
      </a:accent6>
      <a:hlink>
        <a:srgbClr val="FFFF00"/>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2017-18" id="{599656D4-9FD6-4D1E-B34E-F848A9B4FADA}" vid="{9CAEFE49-BEC2-48B9-9012-2DCE41192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 2017-18</Template>
  <TotalTime>2082</TotalTime>
  <Words>2906</Words>
  <Application>Microsoft Office PowerPoint</Application>
  <PresentationFormat>Widescreen</PresentationFormat>
  <Paragraphs>431</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Courier New</vt:lpstr>
      <vt:lpstr>Tahoma</vt:lpstr>
      <vt:lpstr>Theme 2017-18</vt:lpstr>
      <vt:lpstr>Basic C# Syntax</vt:lpstr>
      <vt:lpstr>Overview</vt:lpstr>
      <vt:lpstr>Variables</vt:lpstr>
      <vt:lpstr>Boolean values</vt:lpstr>
      <vt:lpstr>Whole number values</vt:lpstr>
      <vt:lpstr>Floating point number values</vt:lpstr>
      <vt:lpstr>String values</vt:lpstr>
      <vt:lpstr>Arrays</vt:lpstr>
      <vt:lpstr>Array assignment</vt:lpstr>
      <vt:lpstr>Simple Dynamic List</vt:lpstr>
      <vt:lpstr>List</vt:lpstr>
      <vt:lpstr>Enumerations</vt:lpstr>
      <vt:lpstr>Enumerations</vt:lpstr>
      <vt:lpstr>Enumerations</vt:lpstr>
      <vt:lpstr>Basic object orientation</vt:lpstr>
      <vt:lpstr>Basic object orientation</vt:lpstr>
      <vt:lpstr>In pictorial form…</vt:lpstr>
      <vt:lpstr>Methods (aka functions)</vt:lpstr>
      <vt:lpstr>Methods</vt:lpstr>
      <vt:lpstr>Returning values</vt:lpstr>
      <vt:lpstr>Component objects</vt:lpstr>
      <vt:lpstr>Operators</vt:lpstr>
      <vt:lpstr>Comparisons</vt:lpstr>
      <vt:lpstr>Boolean operators</vt:lpstr>
      <vt:lpstr>IF Statements</vt:lpstr>
      <vt:lpstr>IF-ELSE Statements</vt:lpstr>
      <vt:lpstr>IF-ELSE IF-ELSE statements</vt:lpstr>
      <vt:lpstr>Switch statements</vt:lpstr>
      <vt:lpstr>Loops - FOR</vt:lpstr>
      <vt:lpstr>Loops - WHILE</vt:lpstr>
      <vt:lpstr>Loops – DO-WHILE</vt:lpstr>
      <vt:lpstr>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CARTWRIGHT Yvan</cp:lastModifiedBy>
  <cp:revision>128</cp:revision>
  <dcterms:created xsi:type="dcterms:W3CDTF">2015-02-18T15:03:27Z</dcterms:created>
  <dcterms:modified xsi:type="dcterms:W3CDTF">2019-05-07T10:51:48Z</dcterms:modified>
</cp:coreProperties>
</file>